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 id="2147483696" r:id="rId6"/>
  </p:sldMasterIdLst>
  <p:notesMasterIdLst>
    <p:notesMasterId r:id="rId28"/>
  </p:notesMasterIdLst>
  <p:sldIdLst>
    <p:sldId id="509" r:id="rId7"/>
    <p:sldId id="1544" r:id="rId8"/>
    <p:sldId id="406" r:id="rId9"/>
    <p:sldId id="1561" r:id="rId10"/>
    <p:sldId id="1542" r:id="rId11"/>
    <p:sldId id="1543" r:id="rId12"/>
    <p:sldId id="1546" r:id="rId13"/>
    <p:sldId id="379" r:id="rId14"/>
    <p:sldId id="517" r:id="rId15"/>
    <p:sldId id="518" r:id="rId16"/>
    <p:sldId id="262" r:id="rId17"/>
    <p:sldId id="403" r:id="rId18"/>
    <p:sldId id="271" r:id="rId19"/>
    <p:sldId id="510" r:id="rId20"/>
    <p:sldId id="411" r:id="rId21"/>
    <p:sldId id="424" r:id="rId22"/>
    <p:sldId id="1547" r:id="rId23"/>
    <p:sldId id="314" r:id="rId24"/>
    <p:sldId id="525" r:id="rId25"/>
    <p:sldId id="511" r:id="rId26"/>
    <p:sldId id="516" r:id="rId27"/>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7F8ED046-3824-2236-DBBE-78BCFC16FF8B}" name="MAHY, Mary" initials="MM" userId="S::mahym@unaids.org::0afd4db8-d624-4195-ad74-d950010a3c7a" providerId="AD"/>
  <p188:author id="{1276F560-9ABE-95AE-093E-9A3F9C6CCF15}" name="YAKUSIK, Anna" initials="YA"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14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C44CC-3B57-4C84-9736-B913F77C4156}" v="14" dt="2024-01-26T09:37:35.3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169" autoAdjust="0"/>
  </p:normalViewPr>
  <p:slideViewPr>
    <p:cSldViewPr snapToGrid="0">
      <p:cViewPr varScale="1">
        <p:scale>
          <a:sx n="60" d="100"/>
          <a:sy n="60" d="100"/>
        </p:scale>
        <p:origin x="24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4E0C44CC-3B57-4C84-9736-B913F77C4156}"/>
    <pc:docChg chg="undo custSel addSld delSld modSld">
      <pc:chgData name="KORENROMP, Eline Louise" userId="a44abeb2-aa4e-4d35-a6f5-0d25c352ba16" providerId="ADAL" clId="{4E0C44CC-3B57-4C84-9736-B913F77C4156}" dt="2024-01-26T14:54:38.170" v="16635" actId="20577"/>
      <pc:docMkLst>
        <pc:docMk/>
      </pc:docMkLst>
      <pc:sldChg chg="modNotesTx">
        <pc:chgData name="KORENROMP, Eline Louise" userId="a44abeb2-aa4e-4d35-a6f5-0d25c352ba16" providerId="ADAL" clId="{4E0C44CC-3B57-4C84-9736-B913F77C4156}" dt="2024-01-26T09:14:27.204" v="11116" actId="20577"/>
        <pc:sldMkLst>
          <pc:docMk/>
          <pc:sldMk cId="2676716282" sldId="262"/>
        </pc:sldMkLst>
      </pc:sldChg>
      <pc:sldChg chg="modSp mod modNotesTx">
        <pc:chgData name="KORENROMP, Eline Louise" userId="a44abeb2-aa4e-4d35-a6f5-0d25c352ba16" providerId="ADAL" clId="{4E0C44CC-3B57-4C84-9736-B913F77C4156}" dt="2024-01-26T09:20:37.876" v="12163" actId="6549"/>
        <pc:sldMkLst>
          <pc:docMk/>
          <pc:sldMk cId="228845706" sldId="271"/>
        </pc:sldMkLst>
        <pc:spChg chg="mod ord">
          <ac:chgData name="KORENROMP, Eline Louise" userId="a44abeb2-aa4e-4d35-a6f5-0d25c352ba16" providerId="ADAL" clId="{4E0C44CC-3B57-4C84-9736-B913F77C4156}" dt="2024-01-26T09:19:18.960" v="12041" actId="14100"/>
          <ac:spMkLst>
            <pc:docMk/>
            <pc:sldMk cId="228845706" sldId="271"/>
            <ac:spMk id="2" creationId="{882C8221-4D99-4947-9907-9B1FA35D4085}"/>
          </ac:spMkLst>
        </pc:spChg>
        <pc:spChg chg="mod">
          <ac:chgData name="KORENROMP, Eline Louise" userId="a44abeb2-aa4e-4d35-a6f5-0d25c352ba16" providerId="ADAL" clId="{4E0C44CC-3B57-4C84-9736-B913F77C4156}" dt="2024-01-26T09:19:30.224" v="12044" actId="1076"/>
          <ac:spMkLst>
            <pc:docMk/>
            <pc:sldMk cId="228845706" sldId="271"/>
            <ac:spMk id="3" creationId="{41CBA91E-BD32-B9BE-8594-1C10443F292D}"/>
          </ac:spMkLst>
        </pc:spChg>
        <pc:spChg chg="mod">
          <ac:chgData name="KORENROMP, Eline Louise" userId="a44abeb2-aa4e-4d35-a6f5-0d25c352ba16" providerId="ADAL" clId="{4E0C44CC-3B57-4C84-9736-B913F77C4156}" dt="2024-01-26T09:20:16.503" v="12160" actId="20577"/>
          <ac:spMkLst>
            <pc:docMk/>
            <pc:sldMk cId="228845706" sldId="271"/>
            <ac:spMk id="5" creationId="{0689EA4F-B37D-0E7D-1BD8-79C7140649DD}"/>
          </ac:spMkLst>
        </pc:spChg>
        <pc:picChg chg="mod">
          <ac:chgData name="KORENROMP, Eline Louise" userId="a44abeb2-aa4e-4d35-a6f5-0d25c352ba16" providerId="ADAL" clId="{4E0C44CC-3B57-4C84-9736-B913F77C4156}" dt="2024-01-26T09:19:26.401" v="12043" actId="14100"/>
          <ac:picMkLst>
            <pc:docMk/>
            <pc:sldMk cId="228845706" sldId="271"/>
            <ac:picMk id="6" creationId="{BD6D06F9-FAE0-4B42-A13D-EC2DAA270347}"/>
          </ac:picMkLst>
        </pc:picChg>
      </pc:sldChg>
      <pc:sldChg chg="del">
        <pc:chgData name="KORENROMP, Eline Louise" userId="a44abeb2-aa4e-4d35-a6f5-0d25c352ba16" providerId="ADAL" clId="{4E0C44CC-3B57-4C84-9736-B913F77C4156}" dt="2024-01-26T07:45:32.823" v="732" actId="47"/>
        <pc:sldMkLst>
          <pc:docMk/>
          <pc:sldMk cId="1866955279" sldId="275"/>
        </pc:sldMkLst>
      </pc:sldChg>
      <pc:sldChg chg="del">
        <pc:chgData name="KORENROMP, Eline Louise" userId="a44abeb2-aa4e-4d35-a6f5-0d25c352ba16" providerId="ADAL" clId="{4E0C44CC-3B57-4C84-9736-B913F77C4156}" dt="2024-01-26T07:45:37.025" v="733" actId="47"/>
        <pc:sldMkLst>
          <pc:docMk/>
          <pc:sldMk cId="412854176" sldId="302"/>
        </pc:sldMkLst>
      </pc:sldChg>
      <pc:sldChg chg="modSp add mod">
        <pc:chgData name="KORENROMP, Eline Louise" userId="a44abeb2-aa4e-4d35-a6f5-0d25c352ba16" providerId="ADAL" clId="{4E0C44CC-3B57-4C84-9736-B913F77C4156}" dt="2024-01-26T07:10:29.922" v="558" actId="20577"/>
        <pc:sldMkLst>
          <pc:docMk/>
          <pc:sldMk cId="3589652867" sldId="314"/>
        </pc:sldMkLst>
        <pc:spChg chg="mod">
          <ac:chgData name="KORENROMP, Eline Louise" userId="a44abeb2-aa4e-4d35-a6f5-0d25c352ba16" providerId="ADAL" clId="{4E0C44CC-3B57-4C84-9736-B913F77C4156}" dt="2024-01-26T07:10:29.922" v="558" actId="20577"/>
          <ac:spMkLst>
            <pc:docMk/>
            <pc:sldMk cId="3589652867" sldId="314"/>
            <ac:spMk id="2" creationId="{BDA36D1A-84CC-2018-47CB-6EECFC883B52}"/>
          </ac:spMkLst>
        </pc:spChg>
        <pc:spChg chg="mod">
          <ac:chgData name="KORENROMP, Eline Louise" userId="a44abeb2-aa4e-4d35-a6f5-0d25c352ba16" providerId="ADAL" clId="{4E0C44CC-3B57-4C84-9736-B913F77C4156}" dt="2024-01-26T07:10:19.523" v="555" actId="20577"/>
          <ac:spMkLst>
            <pc:docMk/>
            <pc:sldMk cId="3589652867" sldId="314"/>
            <ac:spMk id="6" creationId="{B8AE2D54-65E0-0EBC-BD06-A381F364EF88}"/>
          </ac:spMkLst>
        </pc:spChg>
      </pc:sldChg>
      <pc:sldChg chg="add del">
        <pc:chgData name="KORENROMP, Eline Louise" userId="a44abeb2-aa4e-4d35-a6f5-0d25c352ba16" providerId="ADAL" clId="{4E0C44CC-3B57-4C84-9736-B913F77C4156}" dt="2024-01-26T08:31:57.487" v="901" actId="47"/>
        <pc:sldMkLst>
          <pc:docMk/>
          <pc:sldMk cId="428684822" sldId="378"/>
        </pc:sldMkLst>
      </pc:sldChg>
      <pc:sldChg chg="modSp add mod modClrScheme chgLayout modNotesTx">
        <pc:chgData name="KORENROMP, Eline Louise" userId="a44abeb2-aa4e-4d35-a6f5-0d25c352ba16" providerId="ADAL" clId="{4E0C44CC-3B57-4C84-9736-B913F77C4156}" dt="2024-01-26T14:42:55.489" v="16481" actId="20577"/>
        <pc:sldMkLst>
          <pc:docMk/>
          <pc:sldMk cId="1786460425" sldId="379"/>
        </pc:sldMkLst>
        <pc:spChg chg="mod ord">
          <ac:chgData name="KORENROMP, Eline Louise" userId="a44abeb2-aa4e-4d35-a6f5-0d25c352ba16" providerId="ADAL" clId="{4E0C44CC-3B57-4C84-9736-B913F77C4156}" dt="2024-01-26T08:33:56.964" v="997" actId="403"/>
          <ac:spMkLst>
            <pc:docMk/>
            <pc:sldMk cId="1786460425" sldId="379"/>
            <ac:spMk id="2" creationId="{476B425D-4F60-6C93-D681-5EEC5B92F9E3}"/>
          </ac:spMkLst>
        </pc:spChg>
        <pc:spChg chg="mod ord">
          <ac:chgData name="KORENROMP, Eline Louise" userId="a44abeb2-aa4e-4d35-a6f5-0d25c352ba16" providerId="ADAL" clId="{4E0C44CC-3B57-4C84-9736-B913F77C4156}" dt="2024-01-26T08:33:50.725" v="993" actId="700"/>
          <ac:spMkLst>
            <pc:docMk/>
            <pc:sldMk cId="1786460425" sldId="379"/>
            <ac:spMk id="4" creationId="{C8E5ECFD-2A99-C6D9-CA9F-F8EFE6EE69EC}"/>
          </ac:spMkLst>
        </pc:spChg>
        <pc:spChg chg="mod ord">
          <ac:chgData name="KORENROMP, Eline Louise" userId="a44abeb2-aa4e-4d35-a6f5-0d25c352ba16" providerId="ADAL" clId="{4E0C44CC-3B57-4C84-9736-B913F77C4156}" dt="2024-01-26T14:42:55.489" v="16481" actId="20577"/>
          <ac:spMkLst>
            <pc:docMk/>
            <pc:sldMk cId="1786460425" sldId="379"/>
            <ac:spMk id="6" creationId="{7620BA2A-BCF1-EC34-A52F-03F64544212B}"/>
          </ac:spMkLst>
        </pc:spChg>
      </pc:sldChg>
      <pc:sldChg chg="del">
        <pc:chgData name="KORENROMP, Eline Louise" userId="a44abeb2-aa4e-4d35-a6f5-0d25c352ba16" providerId="ADAL" clId="{4E0C44CC-3B57-4C84-9736-B913F77C4156}" dt="2024-01-26T07:45:30.810" v="731" actId="47"/>
        <pc:sldMkLst>
          <pc:docMk/>
          <pc:sldMk cId="4046831302" sldId="402"/>
        </pc:sldMkLst>
      </pc:sldChg>
      <pc:sldChg chg="modNotesTx">
        <pc:chgData name="KORENROMP, Eline Louise" userId="a44abeb2-aa4e-4d35-a6f5-0d25c352ba16" providerId="ADAL" clId="{4E0C44CC-3B57-4C84-9736-B913F77C4156}" dt="2024-01-26T14:48:33.909" v="16506" actId="6549"/>
        <pc:sldMkLst>
          <pc:docMk/>
          <pc:sldMk cId="3756061512" sldId="403"/>
        </pc:sldMkLst>
      </pc:sldChg>
      <pc:sldChg chg="modSp mod modNotesTx">
        <pc:chgData name="KORENROMP, Eline Louise" userId="a44abeb2-aa4e-4d35-a6f5-0d25c352ba16" providerId="ADAL" clId="{4E0C44CC-3B57-4C84-9736-B913F77C4156}" dt="2024-01-26T14:54:38.170" v="16635" actId="20577"/>
        <pc:sldMkLst>
          <pc:docMk/>
          <pc:sldMk cId="1319036640" sldId="411"/>
        </pc:sldMkLst>
        <pc:spChg chg="mod">
          <ac:chgData name="KORENROMP, Eline Louise" userId="a44abeb2-aa4e-4d35-a6f5-0d25c352ba16" providerId="ADAL" clId="{4E0C44CC-3B57-4C84-9736-B913F77C4156}" dt="2024-01-26T14:54:38.170" v="16635" actId="20577"/>
          <ac:spMkLst>
            <pc:docMk/>
            <pc:sldMk cId="1319036640" sldId="411"/>
            <ac:spMk id="5" creationId="{7FCE5B6C-E812-9B19-E0DA-00A18B590AE6}"/>
          </ac:spMkLst>
        </pc:spChg>
      </pc:sldChg>
      <pc:sldChg chg="addSp delSp modSp mod modNotesTx">
        <pc:chgData name="KORENROMP, Eline Louise" userId="a44abeb2-aa4e-4d35-a6f5-0d25c352ba16" providerId="ADAL" clId="{4E0C44CC-3B57-4C84-9736-B913F77C4156}" dt="2024-01-26T09:27:53.463" v="13972" actId="6549"/>
        <pc:sldMkLst>
          <pc:docMk/>
          <pc:sldMk cId="3358556638" sldId="424"/>
        </pc:sldMkLst>
        <pc:spChg chg="mod">
          <ac:chgData name="KORENROMP, Eline Louise" userId="a44abeb2-aa4e-4d35-a6f5-0d25c352ba16" providerId="ADAL" clId="{4E0C44CC-3B57-4C84-9736-B913F77C4156}" dt="2024-01-26T07:49:56.146" v="899" actId="20577"/>
          <ac:spMkLst>
            <pc:docMk/>
            <pc:sldMk cId="3358556638" sldId="424"/>
            <ac:spMk id="3" creationId="{E9D6A56A-3171-B894-7AD2-C6C5E62429F8}"/>
          </ac:spMkLst>
        </pc:spChg>
        <pc:spChg chg="add mod">
          <ac:chgData name="KORENROMP, Eline Louise" userId="a44abeb2-aa4e-4d35-a6f5-0d25c352ba16" providerId="ADAL" clId="{4E0C44CC-3B57-4C84-9736-B913F77C4156}" dt="2024-01-26T07:47:15.971" v="746" actId="14100"/>
          <ac:spMkLst>
            <pc:docMk/>
            <pc:sldMk cId="3358556638" sldId="424"/>
            <ac:spMk id="4" creationId="{69F2D063-43A0-A587-550E-B519D8F2A5F1}"/>
          </ac:spMkLst>
        </pc:spChg>
        <pc:spChg chg="add mod">
          <ac:chgData name="KORENROMP, Eline Louise" userId="a44abeb2-aa4e-4d35-a6f5-0d25c352ba16" providerId="ADAL" clId="{4E0C44CC-3B57-4C84-9736-B913F77C4156}" dt="2024-01-26T07:47:28.275" v="751" actId="14100"/>
          <ac:spMkLst>
            <pc:docMk/>
            <pc:sldMk cId="3358556638" sldId="424"/>
            <ac:spMk id="6" creationId="{CDBA7197-E506-4D27-046B-D821B157DE79}"/>
          </ac:spMkLst>
        </pc:spChg>
        <pc:picChg chg="mod">
          <ac:chgData name="KORENROMP, Eline Louise" userId="a44abeb2-aa4e-4d35-a6f5-0d25c352ba16" providerId="ADAL" clId="{4E0C44CC-3B57-4C84-9736-B913F77C4156}" dt="2024-01-26T07:47:18.210" v="749" actId="1076"/>
          <ac:picMkLst>
            <pc:docMk/>
            <pc:sldMk cId="3358556638" sldId="424"/>
            <ac:picMk id="5" creationId="{D1262174-FE0B-2819-591A-30C0C6A5DA3B}"/>
          </ac:picMkLst>
        </pc:picChg>
        <pc:picChg chg="del">
          <ac:chgData name="KORENROMP, Eline Louise" userId="a44abeb2-aa4e-4d35-a6f5-0d25c352ba16" providerId="ADAL" clId="{4E0C44CC-3B57-4C84-9736-B913F77C4156}" dt="2024-01-26T07:46:38.339" v="734" actId="478"/>
          <ac:picMkLst>
            <pc:docMk/>
            <pc:sldMk cId="3358556638" sldId="424"/>
            <ac:picMk id="10" creationId="{73238FDC-0989-1A60-987A-4C4A060356B6}"/>
          </ac:picMkLst>
        </pc:picChg>
        <pc:picChg chg="mod">
          <ac:chgData name="KORENROMP, Eline Louise" userId="a44abeb2-aa4e-4d35-a6f5-0d25c352ba16" providerId="ADAL" clId="{4E0C44CC-3B57-4C84-9736-B913F77C4156}" dt="2024-01-26T07:46:42.248" v="736" actId="14100"/>
          <ac:picMkLst>
            <pc:docMk/>
            <pc:sldMk cId="3358556638" sldId="424"/>
            <ac:picMk id="12" creationId="{62F4D071-3F47-46D1-34D9-BCBB3953DC25}"/>
          </ac:picMkLst>
        </pc:picChg>
      </pc:sldChg>
      <pc:sldChg chg="modNotesTx">
        <pc:chgData name="KORENROMP, Eline Louise" userId="a44abeb2-aa4e-4d35-a6f5-0d25c352ba16" providerId="ADAL" clId="{4E0C44CC-3B57-4C84-9736-B913F77C4156}" dt="2024-01-26T08:36:12.330" v="1082" actId="6549"/>
        <pc:sldMkLst>
          <pc:docMk/>
          <pc:sldMk cId="563014599" sldId="509"/>
        </pc:sldMkLst>
      </pc:sldChg>
      <pc:sldChg chg="modSp mod modNotesTx">
        <pc:chgData name="KORENROMP, Eline Louise" userId="a44abeb2-aa4e-4d35-a6f5-0d25c352ba16" providerId="ADAL" clId="{4E0C44CC-3B57-4C84-9736-B913F77C4156}" dt="2024-01-26T09:23:21.734" v="12735" actId="20577"/>
        <pc:sldMkLst>
          <pc:docMk/>
          <pc:sldMk cId="222739562" sldId="510"/>
        </pc:sldMkLst>
        <pc:spChg chg="mod">
          <ac:chgData name="KORENROMP, Eline Louise" userId="a44abeb2-aa4e-4d35-a6f5-0d25c352ba16" providerId="ADAL" clId="{4E0C44CC-3B57-4C84-9736-B913F77C4156}" dt="2024-01-26T09:20:25.081" v="12162" actId="113"/>
          <ac:spMkLst>
            <pc:docMk/>
            <pc:sldMk cId="222739562" sldId="510"/>
            <ac:spMk id="4" creationId="{604B42AA-C0C5-D9C3-1578-1DCCFFA2BF44}"/>
          </ac:spMkLst>
        </pc:spChg>
        <pc:spChg chg="mod">
          <ac:chgData name="KORENROMP, Eline Louise" userId="a44abeb2-aa4e-4d35-a6f5-0d25c352ba16" providerId="ADAL" clId="{4E0C44CC-3B57-4C84-9736-B913F77C4156}" dt="2024-01-26T09:23:21.734" v="12735" actId="20577"/>
          <ac:spMkLst>
            <pc:docMk/>
            <pc:sldMk cId="222739562" sldId="510"/>
            <ac:spMk id="8" creationId="{4E365B17-B442-EF4F-9055-AF2251FF6FF4}"/>
          </ac:spMkLst>
        </pc:spChg>
      </pc:sldChg>
      <pc:sldChg chg="delCm">
        <pc:chgData name="KORENROMP, Eline Louise" userId="a44abeb2-aa4e-4d35-a6f5-0d25c352ba16" providerId="ADAL" clId="{4E0C44CC-3B57-4C84-9736-B913F77C4156}" dt="2024-01-26T07:45:11.726" v="728"/>
        <pc:sldMkLst>
          <pc:docMk/>
          <pc:sldMk cId="1141279617" sldId="511"/>
        </pc:sldMkLst>
        <pc:extLst>
          <p:ext xmlns:p="http://schemas.openxmlformats.org/presentationml/2006/main" uri="{D6D511B9-2390-475A-947B-AFAB55BFBCF1}">
            <pc226:cmChg xmlns:pc226="http://schemas.microsoft.com/office/powerpoint/2022/06/main/command" chg="del">
              <pc226:chgData name="KORENROMP, Eline Louise" userId="a44abeb2-aa4e-4d35-a6f5-0d25c352ba16" providerId="ADAL" clId="{4E0C44CC-3B57-4C84-9736-B913F77C4156}" dt="2024-01-26T07:45:11.726" v="728"/>
              <pc2:cmMkLst xmlns:pc2="http://schemas.microsoft.com/office/powerpoint/2019/9/main/command">
                <pc:docMk/>
                <pc:sldMk cId="1141279617" sldId="511"/>
                <pc2:cmMk id="{E9A86982-EBD1-4A6A-8C38-D3D34147D6CE}"/>
              </pc2:cmMkLst>
            </pc226:cmChg>
          </p:ext>
        </pc:extLst>
      </pc:sldChg>
      <pc:sldChg chg="del delCm">
        <pc:chgData name="KORENROMP, Eline Louise" userId="a44abeb2-aa4e-4d35-a6f5-0d25c352ba16" providerId="ADAL" clId="{4E0C44CC-3B57-4C84-9736-B913F77C4156}" dt="2024-01-26T07:45:24.107" v="730" actId="47"/>
        <pc:sldMkLst>
          <pc:docMk/>
          <pc:sldMk cId="1386329665" sldId="512"/>
        </pc:sldMkLst>
        <pc:extLst>
          <p:ext xmlns:p="http://schemas.openxmlformats.org/presentationml/2006/main" uri="{D6D511B9-2390-475A-947B-AFAB55BFBCF1}">
            <pc226:cmChg xmlns:pc226="http://schemas.microsoft.com/office/powerpoint/2022/06/main/command" chg="del">
              <pc226:chgData name="KORENROMP, Eline Louise" userId="a44abeb2-aa4e-4d35-a6f5-0d25c352ba16" providerId="ADAL" clId="{4E0C44CC-3B57-4C84-9736-B913F77C4156}" dt="2024-01-26T07:45:20.820" v="729"/>
              <pc2:cmMkLst xmlns:pc2="http://schemas.microsoft.com/office/powerpoint/2019/9/main/command">
                <pc:docMk/>
                <pc:sldMk cId="1386329665" sldId="512"/>
                <pc2:cmMk id="{4640133F-04E1-402D-AAFE-5E20774AF8EA}"/>
              </pc2:cmMkLst>
            </pc226:cmChg>
          </p:ext>
        </pc:extLst>
      </pc:sldChg>
      <pc:sldChg chg="addSp delSp modSp mod modNotesTx">
        <pc:chgData name="KORENROMP, Eline Louise" userId="a44abeb2-aa4e-4d35-a6f5-0d25c352ba16" providerId="ADAL" clId="{4E0C44CC-3B57-4C84-9736-B913F77C4156}" dt="2024-01-26T14:44:47.313" v="16485" actId="20577"/>
        <pc:sldMkLst>
          <pc:docMk/>
          <pc:sldMk cId="2471637210" sldId="517"/>
        </pc:sldMkLst>
        <pc:spChg chg="mod">
          <ac:chgData name="KORENROMP, Eline Louise" userId="a44abeb2-aa4e-4d35-a6f5-0d25c352ba16" providerId="ADAL" clId="{4E0C44CC-3B57-4C84-9736-B913F77C4156}" dt="2024-01-26T14:44:47.313" v="16485" actId="20577"/>
          <ac:spMkLst>
            <pc:docMk/>
            <pc:sldMk cId="2471637210" sldId="517"/>
            <ac:spMk id="2" creationId="{B76BB9E6-FCC7-E02B-01C6-EE8CE78A97D4}"/>
          </ac:spMkLst>
        </pc:spChg>
        <pc:picChg chg="add del">
          <ac:chgData name="KORENROMP, Eline Louise" userId="a44abeb2-aa4e-4d35-a6f5-0d25c352ba16" providerId="ADAL" clId="{4E0C44CC-3B57-4C84-9736-B913F77C4156}" dt="2024-01-26T09:01:59.714" v="7451" actId="478"/>
          <ac:picMkLst>
            <pc:docMk/>
            <pc:sldMk cId="2471637210" sldId="517"/>
            <ac:picMk id="3" creationId="{74514D3D-D897-52D5-129F-43F8A7DCC242}"/>
          </ac:picMkLst>
        </pc:picChg>
        <pc:picChg chg="mod">
          <ac:chgData name="KORENROMP, Eline Louise" userId="a44abeb2-aa4e-4d35-a6f5-0d25c352ba16" providerId="ADAL" clId="{4E0C44CC-3B57-4C84-9736-B913F77C4156}" dt="2024-01-26T09:00:59.250" v="7296" actId="14100"/>
          <ac:picMkLst>
            <pc:docMk/>
            <pc:sldMk cId="2471637210" sldId="517"/>
            <ac:picMk id="7" creationId="{986AACD8-83F7-1D4B-B090-7D943F2899B4}"/>
          </ac:picMkLst>
        </pc:picChg>
      </pc:sldChg>
      <pc:sldChg chg="addSp delSp modSp mod modNotesTx">
        <pc:chgData name="KORENROMP, Eline Louise" userId="a44abeb2-aa4e-4d35-a6f5-0d25c352ba16" providerId="ADAL" clId="{4E0C44CC-3B57-4C84-9736-B913F77C4156}" dt="2024-01-26T09:14:16.114" v="11091" actId="20577"/>
        <pc:sldMkLst>
          <pc:docMk/>
          <pc:sldMk cId="3663699290" sldId="518"/>
        </pc:sldMkLst>
        <pc:spChg chg="mod">
          <ac:chgData name="KORENROMP, Eline Louise" userId="a44abeb2-aa4e-4d35-a6f5-0d25c352ba16" providerId="ADAL" clId="{4E0C44CC-3B57-4C84-9736-B913F77C4156}" dt="2024-01-26T09:01:41.433" v="7447" actId="14100"/>
          <ac:spMkLst>
            <pc:docMk/>
            <pc:sldMk cId="3663699290" sldId="518"/>
            <ac:spMk id="2" creationId="{72692A11-1A93-B8BA-92F5-115E6A77886D}"/>
          </ac:spMkLst>
        </pc:spChg>
        <pc:picChg chg="add del mod">
          <ac:chgData name="KORENROMP, Eline Louise" userId="a44abeb2-aa4e-4d35-a6f5-0d25c352ba16" providerId="ADAL" clId="{4E0C44CC-3B57-4C84-9736-B913F77C4156}" dt="2024-01-26T09:02:00.260" v="7452" actId="478"/>
          <ac:picMkLst>
            <pc:docMk/>
            <pc:sldMk cId="3663699290" sldId="518"/>
            <ac:picMk id="4" creationId="{3831B12B-BC27-0E03-4DD7-7263BE9B280F}"/>
          </ac:picMkLst>
        </pc:picChg>
      </pc:sldChg>
      <pc:sldChg chg="modNotesTx">
        <pc:chgData name="KORENROMP, Eline Louise" userId="a44abeb2-aa4e-4d35-a6f5-0d25c352ba16" providerId="ADAL" clId="{4E0C44CC-3B57-4C84-9736-B913F77C4156}" dt="2024-01-26T09:38:36.833" v="16410" actId="6549"/>
        <pc:sldMkLst>
          <pc:docMk/>
          <pc:sldMk cId="1453775841" sldId="525"/>
        </pc:sldMkLst>
      </pc:sldChg>
      <pc:sldChg chg="modSp mod modNotesTx">
        <pc:chgData name="KORENROMP, Eline Louise" userId="a44abeb2-aa4e-4d35-a6f5-0d25c352ba16" providerId="ADAL" clId="{4E0C44CC-3B57-4C84-9736-B913F77C4156}" dt="2024-01-26T14:34:52.620" v="16459" actId="20577"/>
        <pc:sldMkLst>
          <pc:docMk/>
          <pc:sldMk cId="841257460" sldId="1542"/>
        </pc:sldMkLst>
        <pc:spChg chg="mod">
          <ac:chgData name="KORENROMP, Eline Louise" userId="a44abeb2-aa4e-4d35-a6f5-0d25c352ba16" providerId="ADAL" clId="{4E0C44CC-3B57-4C84-9736-B913F77C4156}" dt="2024-01-26T14:34:52.620" v="16459" actId="20577"/>
          <ac:spMkLst>
            <pc:docMk/>
            <pc:sldMk cId="841257460" sldId="1542"/>
            <ac:spMk id="6" creationId="{7080A27A-B45C-407A-8CCF-D944529C2B3F}"/>
          </ac:spMkLst>
        </pc:spChg>
      </pc:sldChg>
      <pc:sldChg chg="modNotesTx">
        <pc:chgData name="KORENROMP, Eline Louise" userId="a44abeb2-aa4e-4d35-a6f5-0d25c352ba16" providerId="ADAL" clId="{4E0C44CC-3B57-4C84-9736-B913F77C4156}" dt="2024-01-26T08:48:18.460" v="4074" actId="20577"/>
        <pc:sldMkLst>
          <pc:docMk/>
          <pc:sldMk cId="931435998" sldId="1543"/>
        </pc:sldMkLst>
      </pc:sldChg>
      <pc:sldChg chg="modNotesTx">
        <pc:chgData name="KORENROMP, Eline Louise" userId="a44abeb2-aa4e-4d35-a6f5-0d25c352ba16" providerId="ADAL" clId="{4E0C44CC-3B57-4C84-9736-B913F77C4156}" dt="2024-01-26T08:36:35.778" v="1089" actId="6549"/>
        <pc:sldMkLst>
          <pc:docMk/>
          <pc:sldMk cId="1046252309" sldId="1544"/>
        </pc:sldMkLst>
      </pc:sldChg>
      <pc:sldChg chg="modSp mod modNotesTx">
        <pc:chgData name="KORENROMP, Eline Louise" userId="a44abeb2-aa4e-4d35-a6f5-0d25c352ba16" providerId="ADAL" clId="{4E0C44CC-3B57-4C84-9736-B913F77C4156}" dt="2024-01-26T14:40:36.851" v="16469" actId="20577"/>
        <pc:sldMkLst>
          <pc:docMk/>
          <pc:sldMk cId="51283286" sldId="1546"/>
        </pc:sldMkLst>
        <pc:spChg chg="mod">
          <ac:chgData name="KORENROMP, Eline Louise" userId="a44abeb2-aa4e-4d35-a6f5-0d25c352ba16" providerId="ADAL" clId="{4E0C44CC-3B57-4C84-9736-B913F77C4156}" dt="2024-01-26T08:32:49.512" v="982" actId="14100"/>
          <ac:spMkLst>
            <pc:docMk/>
            <pc:sldMk cId="51283286" sldId="1546"/>
            <ac:spMk id="2" creationId="{57AB3176-701D-400D-AD07-5EC591B16680}"/>
          </ac:spMkLst>
        </pc:spChg>
        <pc:spChg chg="mod">
          <ac:chgData name="KORENROMP, Eline Louise" userId="a44abeb2-aa4e-4d35-a6f5-0d25c352ba16" providerId="ADAL" clId="{4E0C44CC-3B57-4C84-9736-B913F77C4156}" dt="2024-01-26T14:40:36.851" v="16469" actId="20577"/>
          <ac:spMkLst>
            <pc:docMk/>
            <pc:sldMk cId="51283286" sldId="1546"/>
            <ac:spMk id="6" creationId="{7080A27A-B45C-407A-8CCF-D944529C2B3F}"/>
          </ac:spMkLst>
        </pc:spChg>
        <pc:picChg chg="mod ord">
          <ac:chgData name="KORENROMP, Eline Louise" userId="a44abeb2-aa4e-4d35-a6f5-0d25c352ba16" providerId="ADAL" clId="{4E0C44CC-3B57-4C84-9736-B913F77C4156}" dt="2024-01-26T08:33:15.287" v="986" actId="166"/>
          <ac:picMkLst>
            <pc:docMk/>
            <pc:sldMk cId="51283286" sldId="1546"/>
            <ac:picMk id="4" creationId="{BE8D8190-4100-97CC-F19C-14B53A6CC113}"/>
          </ac:picMkLst>
        </pc:picChg>
      </pc:sldChg>
      <pc:sldChg chg="modSp mod modNotesTx">
        <pc:chgData name="KORENROMP, Eline Louise" userId="a44abeb2-aa4e-4d35-a6f5-0d25c352ba16" providerId="ADAL" clId="{4E0C44CC-3B57-4C84-9736-B913F77C4156}" dt="2024-01-26T09:33:01.693" v="15263" actId="20577"/>
        <pc:sldMkLst>
          <pc:docMk/>
          <pc:sldMk cId="2094231288" sldId="1547"/>
        </pc:sldMkLst>
        <pc:spChg chg="mod">
          <ac:chgData name="KORENROMP, Eline Louise" userId="a44abeb2-aa4e-4d35-a6f5-0d25c352ba16" providerId="ADAL" clId="{4E0C44CC-3B57-4C84-9736-B913F77C4156}" dt="2024-01-26T09:28:25.234" v="14011" actId="113"/>
          <ac:spMkLst>
            <pc:docMk/>
            <pc:sldMk cId="2094231288" sldId="1547"/>
            <ac:spMk id="2" creationId="{5F8E1584-BEDE-4414-9459-6D516CF972E9}"/>
          </ac:spMkLst>
        </pc:spChg>
      </pc:sldChg>
      <pc:sldChg chg="del">
        <pc:chgData name="KORENROMP, Eline Louise" userId="a44abeb2-aa4e-4d35-a6f5-0d25c352ba16" providerId="ADAL" clId="{4E0C44CC-3B57-4C84-9736-B913F77C4156}" dt="2024-01-26T06:47:46.201" v="0" actId="2696"/>
        <pc:sldMkLst>
          <pc:docMk/>
          <pc:sldMk cId="3809484236" sldId="1550"/>
        </pc:sldMkLst>
      </pc:sldChg>
      <pc:sldChg chg="addSp delSp modSp add mod modClrScheme chgLayout modNotesTx">
        <pc:chgData name="KORENROMP, Eline Louise" userId="a44abeb2-aa4e-4d35-a6f5-0d25c352ba16" providerId="ADAL" clId="{4E0C44CC-3B57-4C84-9736-B913F77C4156}" dt="2024-01-26T14:31:01.987" v="16444" actId="6549"/>
        <pc:sldMkLst>
          <pc:docMk/>
          <pc:sldMk cId="2179113961" sldId="1561"/>
        </pc:sldMkLst>
        <pc:spChg chg="mod">
          <ac:chgData name="KORENROMP, Eline Louise" userId="a44abeb2-aa4e-4d35-a6f5-0d25c352ba16" providerId="ADAL" clId="{4E0C44CC-3B57-4C84-9736-B913F77C4156}" dt="2024-01-26T07:15:41.363" v="727" actId="403"/>
          <ac:spMkLst>
            <pc:docMk/>
            <pc:sldMk cId="2179113961" sldId="1561"/>
            <ac:spMk id="2" creationId="{88913B21-0EB5-A046-E4A8-E77DDF9951C1}"/>
          </ac:spMkLst>
        </pc:spChg>
        <pc:spChg chg="mod">
          <ac:chgData name="KORENROMP, Eline Louise" userId="a44abeb2-aa4e-4d35-a6f5-0d25c352ba16" providerId="ADAL" clId="{4E0C44CC-3B57-4C84-9736-B913F77C4156}" dt="2024-01-26T14:31:01.987" v="16444" actId="6549"/>
          <ac:spMkLst>
            <pc:docMk/>
            <pc:sldMk cId="2179113961" sldId="1561"/>
            <ac:spMk id="4" creationId="{E217895E-E21E-B08B-C8D0-3860F5349E1B}"/>
          </ac:spMkLst>
        </pc:spChg>
        <pc:spChg chg="mod">
          <ac:chgData name="KORENROMP, Eline Louise" userId="a44abeb2-aa4e-4d35-a6f5-0d25c352ba16" providerId="ADAL" clId="{4E0C44CC-3B57-4C84-9736-B913F77C4156}" dt="2024-01-26T07:15:34.075" v="724" actId="14100"/>
          <ac:spMkLst>
            <pc:docMk/>
            <pc:sldMk cId="2179113961" sldId="1561"/>
            <ac:spMk id="7" creationId="{18D60644-430C-3305-97F9-F28E74EF1EC2}"/>
          </ac:spMkLst>
        </pc:spChg>
        <pc:spChg chg="mod">
          <ac:chgData name="KORENROMP, Eline Louise" userId="a44abeb2-aa4e-4d35-a6f5-0d25c352ba16" providerId="ADAL" clId="{4E0C44CC-3B57-4C84-9736-B913F77C4156}" dt="2024-01-26T07:14:45.122" v="715"/>
          <ac:spMkLst>
            <pc:docMk/>
            <pc:sldMk cId="2179113961" sldId="1561"/>
            <ac:spMk id="17" creationId="{FDC584B5-25F8-DD2D-06A6-87BB530141EE}"/>
          </ac:spMkLst>
        </pc:spChg>
        <pc:spChg chg="mod">
          <ac:chgData name="KORENROMP, Eline Louise" userId="a44abeb2-aa4e-4d35-a6f5-0d25c352ba16" providerId="ADAL" clId="{4E0C44CC-3B57-4C84-9736-B913F77C4156}" dt="2024-01-26T07:14:45.122" v="715"/>
          <ac:spMkLst>
            <pc:docMk/>
            <pc:sldMk cId="2179113961" sldId="1561"/>
            <ac:spMk id="18" creationId="{A4EC9B03-75C4-E1F2-261A-4D2403586515}"/>
          </ac:spMkLst>
        </pc:spChg>
        <pc:spChg chg="mod">
          <ac:chgData name="KORENROMP, Eline Louise" userId="a44abeb2-aa4e-4d35-a6f5-0d25c352ba16" providerId="ADAL" clId="{4E0C44CC-3B57-4C84-9736-B913F77C4156}" dt="2024-01-26T07:14:45.122" v="715"/>
          <ac:spMkLst>
            <pc:docMk/>
            <pc:sldMk cId="2179113961" sldId="1561"/>
            <ac:spMk id="19" creationId="{3AB1D7F2-8D3E-ADAF-DDCC-EFEDAFCC8B4A}"/>
          </ac:spMkLst>
        </pc:spChg>
        <pc:spChg chg="mod">
          <ac:chgData name="KORENROMP, Eline Louise" userId="a44abeb2-aa4e-4d35-a6f5-0d25c352ba16" providerId="ADAL" clId="{4E0C44CC-3B57-4C84-9736-B913F77C4156}" dt="2024-01-26T07:14:45.122" v="715"/>
          <ac:spMkLst>
            <pc:docMk/>
            <pc:sldMk cId="2179113961" sldId="1561"/>
            <ac:spMk id="20" creationId="{6062DDE0-E765-993F-73E3-323F4433F34A}"/>
          </ac:spMkLst>
        </pc:spChg>
        <pc:spChg chg="mod">
          <ac:chgData name="KORENROMP, Eline Louise" userId="a44abeb2-aa4e-4d35-a6f5-0d25c352ba16" providerId="ADAL" clId="{4E0C44CC-3B57-4C84-9736-B913F77C4156}" dt="2024-01-26T07:14:45.122" v="715"/>
          <ac:spMkLst>
            <pc:docMk/>
            <pc:sldMk cId="2179113961" sldId="1561"/>
            <ac:spMk id="21" creationId="{7870F89F-0EEC-A443-BCA9-D8DBBF1A3249}"/>
          </ac:spMkLst>
        </pc:spChg>
        <pc:spChg chg="mod">
          <ac:chgData name="KORENROMP, Eline Louise" userId="a44abeb2-aa4e-4d35-a6f5-0d25c352ba16" providerId="ADAL" clId="{4E0C44CC-3B57-4C84-9736-B913F77C4156}" dt="2024-01-26T07:14:45.122" v="715"/>
          <ac:spMkLst>
            <pc:docMk/>
            <pc:sldMk cId="2179113961" sldId="1561"/>
            <ac:spMk id="23" creationId="{CBC0D6AD-8A50-8A99-8B8A-5D4F89BD63AF}"/>
          </ac:spMkLst>
        </pc:spChg>
        <pc:spChg chg="mod">
          <ac:chgData name="KORENROMP, Eline Louise" userId="a44abeb2-aa4e-4d35-a6f5-0d25c352ba16" providerId="ADAL" clId="{4E0C44CC-3B57-4C84-9736-B913F77C4156}" dt="2024-01-26T07:14:45.122" v="715"/>
          <ac:spMkLst>
            <pc:docMk/>
            <pc:sldMk cId="2179113961" sldId="1561"/>
            <ac:spMk id="25" creationId="{057C7398-7FA2-2E49-99E3-E2D476900E29}"/>
          </ac:spMkLst>
        </pc:spChg>
        <pc:spChg chg="mod">
          <ac:chgData name="KORENROMP, Eline Louise" userId="a44abeb2-aa4e-4d35-a6f5-0d25c352ba16" providerId="ADAL" clId="{4E0C44CC-3B57-4C84-9736-B913F77C4156}" dt="2024-01-26T07:14:45.122" v="715"/>
          <ac:spMkLst>
            <pc:docMk/>
            <pc:sldMk cId="2179113961" sldId="1561"/>
            <ac:spMk id="26" creationId="{C8480234-F6C2-BF28-0A98-6120DB5439E8}"/>
          </ac:spMkLst>
        </pc:spChg>
        <pc:spChg chg="mod">
          <ac:chgData name="KORENROMP, Eline Louise" userId="a44abeb2-aa4e-4d35-a6f5-0d25c352ba16" providerId="ADAL" clId="{4E0C44CC-3B57-4C84-9736-B913F77C4156}" dt="2024-01-26T07:14:45.122" v="715"/>
          <ac:spMkLst>
            <pc:docMk/>
            <pc:sldMk cId="2179113961" sldId="1561"/>
            <ac:spMk id="29" creationId="{37DE9590-4949-C94F-A6A3-8CD22B06B545}"/>
          </ac:spMkLst>
        </pc:spChg>
        <pc:spChg chg="mod">
          <ac:chgData name="KORENROMP, Eline Louise" userId="a44abeb2-aa4e-4d35-a6f5-0d25c352ba16" providerId="ADAL" clId="{4E0C44CC-3B57-4C84-9736-B913F77C4156}" dt="2024-01-26T07:14:45.122" v="715"/>
          <ac:spMkLst>
            <pc:docMk/>
            <pc:sldMk cId="2179113961" sldId="1561"/>
            <ac:spMk id="30" creationId="{9DE94360-01D9-1485-E230-5520B799A755}"/>
          </ac:spMkLst>
        </pc:spChg>
        <pc:spChg chg="mod">
          <ac:chgData name="KORENROMP, Eline Louise" userId="a44abeb2-aa4e-4d35-a6f5-0d25c352ba16" providerId="ADAL" clId="{4E0C44CC-3B57-4C84-9736-B913F77C4156}" dt="2024-01-26T07:14:45.122" v="715"/>
          <ac:spMkLst>
            <pc:docMk/>
            <pc:sldMk cId="2179113961" sldId="1561"/>
            <ac:spMk id="31" creationId="{F5D9816F-9B92-8C9B-FAF3-06E762FD0BBE}"/>
          </ac:spMkLst>
        </pc:spChg>
        <pc:spChg chg="mod">
          <ac:chgData name="KORENROMP, Eline Louise" userId="a44abeb2-aa4e-4d35-a6f5-0d25c352ba16" providerId="ADAL" clId="{4E0C44CC-3B57-4C84-9736-B913F77C4156}" dt="2024-01-26T07:14:45.122" v="715"/>
          <ac:spMkLst>
            <pc:docMk/>
            <pc:sldMk cId="2179113961" sldId="1561"/>
            <ac:spMk id="32" creationId="{193A6B8C-6587-79A5-D6D3-5E85C9B1FEB6}"/>
          </ac:spMkLst>
        </pc:spChg>
        <pc:spChg chg="mod">
          <ac:chgData name="KORENROMP, Eline Louise" userId="a44abeb2-aa4e-4d35-a6f5-0d25c352ba16" providerId="ADAL" clId="{4E0C44CC-3B57-4C84-9736-B913F77C4156}" dt="2024-01-26T07:14:45.122" v="715"/>
          <ac:spMkLst>
            <pc:docMk/>
            <pc:sldMk cId="2179113961" sldId="1561"/>
            <ac:spMk id="34" creationId="{F9A38D9A-C407-8D74-A413-5B4ADCBA246C}"/>
          </ac:spMkLst>
        </pc:spChg>
        <pc:spChg chg="mod">
          <ac:chgData name="KORENROMP, Eline Louise" userId="a44abeb2-aa4e-4d35-a6f5-0d25c352ba16" providerId="ADAL" clId="{4E0C44CC-3B57-4C84-9736-B913F77C4156}" dt="2024-01-26T07:14:45.122" v="715"/>
          <ac:spMkLst>
            <pc:docMk/>
            <pc:sldMk cId="2179113961" sldId="1561"/>
            <ac:spMk id="36" creationId="{8068E102-F07A-9E3B-BC3D-60124C54C856}"/>
          </ac:spMkLst>
        </pc:spChg>
        <pc:spChg chg="mod">
          <ac:chgData name="KORENROMP, Eline Louise" userId="a44abeb2-aa4e-4d35-a6f5-0d25c352ba16" providerId="ADAL" clId="{4E0C44CC-3B57-4C84-9736-B913F77C4156}" dt="2024-01-26T07:14:45.122" v="715"/>
          <ac:spMkLst>
            <pc:docMk/>
            <pc:sldMk cId="2179113961" sldId="1561"/>
            <ac:spMk id="38" creationId="{733287DD-1C8D-517B-E547-F97FD30CEF2A}"/>
          </ac:spMkLst>
        </pc:spChg>
        <pc:spChg chg="mod">
          <ac:chgData name="KORENROMP, Eline Louise" userId="a44abeb2-aa4e-4d35-a6f5-0d25c352ba16" providerId="ADAL" clId="{4E0C44CC-3B57-4C84-9736-B913F77C4156}" dt="2024-01-26T07:14:45.122" v="715"/>
          <ac:spMkLst>
            <pc:docMk/>
            <pc:sldMk cId="2179113961" sldId="1561"/>
            <ac:spMk id="39" creationId="{3C308092-3882-FA25-18DD-D6A9E6E125B8}"/>
          </ac:spMkLst>
        </pc:spChg>
        <pc:spChg chg="mod">
          <ac:chgData name="KORENROMP, Eline Louise" userId="a44abeb2-aa4e-4d35-a6f5-0d25c352ba16" providerId="ADAL" clId="{4E0C44CC-3B57-4C84-9736-B913F77C4156}" dt="2024-01-26T07:14:45.122" v="715"/>
          <ac:spMkLst>
            <pc:docMk/>
            <pc:sldMk cId="2179113961" sldId="1561"/>
            <ac:spMk id="40" creationId="{98814A2F-6774-AAB3-7EF0-BB6F9C583600}"/>
          </ac:spMkLst>
        </pc:spChg>
        <pc:spChg chg="mod">
          <ac:chgData name="KORENROMP, Eline Louise" userId="a44abeb2-aa4e-4d35-a6f5-0d25c352ba16" providerId="ADAL" clId="{4E0C44CC-3B57-4C84-9736-B913F77C4156}" dt="2024-01-26T07:14:45.122" v="715"/>
          <ac:spMkLst>
            <pc:docMk/>
            <pc:sldMk cId="2179113961" sldId="1561"/>
            <ac:spMk id="41" creationId="{D957A104-A66D-78F3-C8B8-C05EFBAE9E9A}"/>
          </ac:spMkLst>
        </pc:spChg>
        <pc:grpChg chg="add mod">
          <ac:chgData name="KORENROMP, Eline Louise" userId="a44abeb2-aa4e-4d35-a6f5-0d25c352ba16" providerId="ADAL" clId="{4E0C44CC-3B57-4C84-9736-B913F77C4156}" dt="2024-01-26T07:14:45.122" v="715"/>
          <ac:grpSpMkLst>
            <pc:docMk/>
            <pc:sldMk cId="2179113961" sldId="1561"/>
            <ac:grpSpMk id="3" creationId="{D46BB6D6-3B68-BC06-1602-BCBB3031A0DE}"/>
          </ac:grpSpMkLst>
        </pc:grpChg>
        <pc:picChg chg="del">
          <ac:chgData name="KORENROMP, Eline Louise" userId="a44abeb2-aa4e-4d35-a6f5-0d25c352ba16" providerId="ADAL" clId="{4E0C44CC-3B57-4C84-9736-B913F77C4156}" dt="2024-01-26T07:15:02.827" v="717" actId="478"/>
          <ac:picMkLst>
            <pc:docMk/>
            <pc:sldMk cId="2179113961" sldId="1561"/>
            <ac:picMk id="5" creationId="{3D128E5E-6908-04EB-0EDE-12E7624BD42D}"/>
          </ac:picMkLst>
        </pc:picChg>
        <pc:picChg chg="mod modCrop">
          <ac:chgData name="KORENROMP, Eline Louise" userId="a44abeb2-aa4e-4d35-a6f5-0d25c352ba16" providerId="ADAL" clId="{4E0C44CC-3B57-4C84-9736-B913F77C4156}" dt="2024-01-26T07:15:23.301" v="722" actId="14100"/>
          <ac:picMkLst>
            <pc:docMk/>
            <pc:sldMk cId="2179113961" sldId="1561"/>
            <ac:picMk id="42" creationId="{C080E1B0-54AF-C5A1-2AF9-58C13462B324}"/>
          </ac:picMkLst>
        </pc:picChg>
        <pc:cxnChg chg="mod">
          <ac:chgData name="KORENROMP, Eline Louise" userId="a44abeb2-aa4e-4d35-a6f5-0d25c352ba16" providerId="ADAL" clId="{4E0C44CC-3B57-4C84-9736-B913F77C4156}" dt="2024-01-26T07:14:45.122" v="715"/>
          <ac:cxnSpMkLst>
            <pc:docMk/>
            <pc:sldMk cId="2179113961" sldId="1561"/>
            <ac:cxnSpMk id="6" creationId="{42C357C6-2BF5-2C4C-8910-A34DA6C26661}"/>
          </ac:cxnSpMkLst>
        </pc:cxnChg>
        <pc:cxnChg chg="mod">
          <ac:chgData name="KORENROMP, Eline Louise" userId="a44abeb2-aa4e-4d35-a6f5-0d25c352ba16" providerId="ADAL" clId="{4E0C44CC-3B57-4C84-9736-B913F77C4156}" dt="2024-01-26T07:14:45.122" v="715"/>
          <ac:cxnSpMkLst>
            <pc:docMk/>
            <pc:sldMk cId="2179113961" sldId="1561"/>
            <ac:cxnSpMk id="8" creationId="{367F91DC-E7CA-3B20-9C2B-B103B95E91F8}"/>
          </ac:cxnSpMkLst>
        </pc:cxnChg>
        <pc:cxnChg chg="mod">
          <ac:chgData name="KORENROMP, Eline Louise" userId="a44abeb2-aa4e-4d35-a6f5-0d25c352ba16" providerId="ADAL" clId="{4E0C44CC-3B57-4C84-9736-B913F77C4156}" dt="2024-01-26T07:14:45.122" v="715"/>
          <ac:cxnSpMkLst>
            <pc:docMk/>
            <pc:sldMk cId="2179113961" sldId="1561"/>
            <ac:cxnSpMk id="9" creationId="{6AFF5182-D023-8C9B-7B1F-174DE5324A4F}"/>
          </ac:cxnSpMkLst>
        </pc:cxnChg>
        <pc:cxnChg chg="mod">
          <ac:chgData name="KORENROMP, Eline Louise" userId="a44abeb2-aa4e-4d35-a6f5-0d25c352ba16" providerId="ADAL" clId="{4E0C44CC-3B57-4C84-9736-B913F77C4156}" dt="2024-01-26T07:14:45.122" v="715"/>
          <ac:cxnSpMkLst>
            <pc:docMk/>
            <pc:sldMk cId="2179113961" sldId="1561"/>
            <ac:cxnSpMk id="10" creationId="{F18B0711-90C6-2F60-B789-23785715A5FF}"/>
          </ac:cxnSpMkLst>
        </pc:cxnChg>
        <pc:cxnChg chg="mod">
          <ac:chgData name="KORENROMP, Eline Louise" userId="a44abeb2-aa4e-4d35-a6f5-0d25c352ba16" providerId="ADAL" clId="{4E0C44CC-3B57-4C84-9736-B913F77C4156}" dt="2024-01-26T07:14:45.122" v="715"/>
          <ac:cxnSpMkLst>
            <pc:docMk/>
            <pc:sldMk cId="2179113961" sldId="1561"/>
            <ac:cxnSpMk id="11" creationId="{548C6D28-CB7F-0693-7E66-2D205A963568}"/>
          </ac:cxnSpMkLst>
        </pc:cxnChg>
        <pc:cxnChg chg="mod">
          <ac:chgData name="KORENROMP, Eline Louise" userId="a44abeb2-aa4e-4d35-a6f5-0d25c352ba16" providerId="ADAL" clId="{4E0C44CC-3B57-4C84-9736-B913F77C4156}" dt="2024-01-26T07:14:45.122" v="715"/>
          <ac:cxnSpMkLst>
            <pc:docMk/>
            <pc:sldMk cId="2179113961" sldId="1561"/>
            <ac:cxnSpMk id="12" creationId="{6BD9B0D4-DE2C-3346-5463-7F9527BAB22D}"/>
          </ac:cxnSpMkLst>
        </pc:cxnChg>
        <pc:cxnChg chg="mod">
          <ac:chgData name="KORENROMP, Eline Louise" userId="a44abeb2-aa4e-4d35-a6f5-0d25c352ba16" providerId="ADAL" clId="{4E0C44CC-3B57-4C84-9736-B913F77C4156}" dt="2024-01-26T07:14:45.122" v="715"/>
          <ac:cxnSpMkLst>
            <pc:docMk/>
            <pc:sldMk cId="2179113961" sldId="1561"/>
            <ac:cxnSpMk id="13" creationId="{8CA7624D-70A2-813C-42F4-8F5E809E3A18}"/>
          </ac:cxnSpMkLst>
        </pc:cxnChg>
        <pc:cxnChg chg="mod">
          <ac:chgData name="KORENROMP, Eline Louise" userId="a44abeb2-aa4e-4d35-a6f5-0d25c352ba16" providerId="ADAL" clId="{4E0C44CC-3B57-4C84-9736-B913F77C4156}" dt="2024-01-26T07:14:45.122" v="715"/>
          <ac:cxnSpMkLst>
            <pc:docMk/>
            <pc:sldMk cId="2179113961" sldId="1561"/>
            <ac:cxnSpMk id="14" creationId="{E3933FD9-4C85-1673-215A-12C7CBC15BC8}"/>
          </ac:cxnSpMkLst>
        </pc:cxnChg>
        <pc:cxnChg chg="mod">
          <ac:chgData name="KORENROMP, Eline Louise" userId="a44abeb2-aa4e-4d35-a6f5-0d25c352ba16" providerId="ADAL" clId="{4E0C44CC-3B57-4C84-9736-B913F77C4156}" dt="2024-01-26T07:14:45.122" v="715"/>
          <ac:cxnSpMkLst>
            <pc:docMk/>
            <pc:sldMk cId="2179113961" sldId="1561"/>
            <ac:cxnSpMk id="15" creationId="{014F31BC-C9B1-5C6A-A6B1-5EA657AF8478}"/>
          </ac:cxnSpMkLst>
        </pc:cxnChg>
        <pc:cxnChg chg="mod">
          <ac:chgData name="KORENROMP, Eline Louise" userId="a44abeb2-aa4e-4d35-a6f5-0d25c352ba16" providerId="ADAL" clId="{4E0C44CC-3B57-4C84-9736-B913F77C4156}" dt="2024-01-26T07:14:45.122" v="715"/>
          <ac:cxnSpMkLst>
            <pc:docMk/>
            <pc:sldMk cId="2179113961" sldId="1561"/>
            <ac:cxnSpMk id="16" creationId="{A80BC0A9-B67F-761B-D070-D8802BAFF5F3}"/>
          </ac:cxnSpMkLst>
        </pc:cxnChg>
        <pc:cxnChg chg="mod">
          <ac:chgData name="KORENROMP, Eline Louise" userId="a44abeb2-aa4e-4d35-a6f5-0d25c352ba16" providerId="ADAL" clId="{4E0C44CC-3B57-4C84-9736-B913F77C4156}" dt="2024-01-26T07:14:45.122" v="715"/>
          <ac:cxnSpMkLst>
            <pc:docMk/>
            <pc:sldMk cId="2179113961" sldId="1561"/>
            <ac:cxnSpMk id="22" creationId="{ABC68258-1E27-5AEE-56EE-CD701AFC0323}"/>
          </ac:cxnSpMkLst>
        </pc:cxnChg>
        <pc:cxnChg chg="mod">
          <ac:chgData name="KORENROMP, Eline Louise" userId="a44abeb2-aa4e-4d35-a6f5-0d25c352ba16" providerId="ADAL" clId="{4E0C44CC-3B57-4C84-9736-B913F77C4156}" dt="2024-01-26T07:14:45.122" v="715"/>
          <ac:cxnSpMkLst>
            <pc:docMk/>
            <pc:sldMk cId="2179113961" sldId="1561"/>
            <ac:cxnSpMk id="24" creationId="{B28412BB-5810-857C-D195-03669212E4CC}"/>
          </ac:cxnSpMkLst>
        </pc:cxnChg>
        <pc:cxnChg chg="mod">
          <ac:chgData name="KORENROMP, Eline Louise" userId="a44abeb2-aa4e-4d35-a6f5-0d25c352ba16" providerId="ADAL" clId="{4E0C44CC-3B57-4C84-9736-B913F77C4156}" dt="2024-01-26T07:14:45.122" v="715"/>
          <ac:cxnSpMkLst>
            <pc:docMk/>
            <pc:sldMk cId="2179113961" sldId="1561"/>
            <ac:cxnSpMk id="27" creationId="{73BB7010-686D-4284-B063-D207121D025A}"/>
          </ac:cxnSpMkLst>
        </pc:cxnChg>
        <pc:cxnChg chg="mod">
          <ac:chgData name="KORENROMP, Eline Louise" userId="a44abeb2-aa4e-4d35-a6f5-0d25c352ba16" providerId="ADAL" clId="{4E0C44CC-3B57-4C84-9736-B913F77C4156}" dt="2024-01-26T07:14:45.122" v="715"/>
          <ac:cxnSpMkLst>
            <pc:docMk/>
            <pc:sldMk cId="2179113961" sldId="1561"/>
            <ac:cxnSpMk id="28" creationId="{7CCEB3A7-8539-835A-3A31-24145CE2106A}"/>
          </ac:cxnSpMkLst>
        </pc:cxnChg>
        <pc:cxnChg chg="mod">
          <ac:chgData name="KORENROMP, Eline Louise" userId="a44abeb2-aa4e-4d35-a6f5-0d25c352ba16" providerId="ADAL" clId="{4E0C44CC-3B57-4C84-9736-B913F77C4156}" dt="2024-01-26T07:14:45.122" v="715"/>
          <ac:cxnSpMkLst>
            <pc:docMk/>
            <pc:sldMk cId="2179113961" sldId="1561"/>
            <ac:cxnSpMk id="33" creationId="{5086CD5E-80F0-EDDF-3445-0DAE45EC49D1}"/>
          </ac:cxnSpMkLst>
        </pc:cxnChg>
        <pc:cxnChg chg="mod">
          <ac:chgData name="KORENROMP, Eline Louise" userId="a44abeb2-aa4e-4d35-a6f5-0d25c352ba16" providerId="ADAL" clId="{4E0C44CC-3B57-4C84-9736-B913F77C4156}" dt="2024-01-26T07:14:45.122" v="715"/>
          <ac:cxnSpMkLst>
            <pc:docMk/>
            <pc:sldMk cId="2179113961" sldId="1561"/>
            <ac:cxnSpMk id="35" creationId="{8412A4FC-AA0F-9000-BB2A-88CF02DAEF20}"/>
          </ac:cxnSpMkLst>
        </pc:cxnChg>
        <pc:cxnChg chg="mod">
          <ac:chgData name="KORENROMP, Eline Louise" userId="a44abeb2-aa4e-4d35-a6f5-0d25c352ba16" providerId="ADAL" clId="{4E0C44CC-3B57-4C84-9736-B913F77C4156}" dt="2024-01-26T07:14:45.122" v="715"/>
          <ac:cxnSpMkLst>
            <pc:docMk/>
            <pc:sldMk cId="2179113961" sldId="1561"/>
            <ac:cxnSpMk id="37" creationId="{53AE10D7-575D-76F3-A547-A98521CA42C1}"/>
          </ac:cxnSpMkLst>
        </pc:cxn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solidFill>
                  <a:srgbClr val="00B0F0"/>
                </a:solidFill>
              </a:defRPr>
            </a:pPr>
            <a:r>
              <a:rPr lang="en-US" sz="1800">
                <a:solidFill>
                  <a:srgbClr val="00B0F0"/>
                </a:solidFill>
              </a:rPr>
              <a:t>HIV incidence in Country X</a:t>
            </a:r>
          </a:p>
        </c:rich>
      </c:tx>
      <c:layout>
        <c:manualLayout>
          <c:xMode val="edge"/>
          <c:yMode val="edge"/>
          <c:x val="0.28688455520008133"/>
          <c:y val="3.5612602187604571E-2"/>
        </c:manualLayout>
      </c:layout>
      <c:overlay val="1"/>
    </c:title>
    <c:autoTitleDeleted val="0"/>
    <c:plotArea>
      <c:layout>
        <c:manualLayout>
          <c:layoutTarget val="inner"/>
          <c:xMode val="edge"/>
          <c:yMode val="edge"/>
          <c:x val="6.9111200242060897E-2"/>
          <c:y val="3.7722908093278461E-2"/>
          <c:w val="0.85344180335366926"/>
          <c:h val="0.85956466089886907"/>
        </c:manualLayout>
      </c:layout>
      <c:lineChart>
        <c:grouping val="standard"/>
        <c:varyColors val="0"/>
        <c:ser>
          <c:idx val="0"/>
          <c:order val="0"/>
          <c:tx>
            <c:strRef>
              <c:f>Sheet1!$B$3</c:f>
              <c:strCache>
                <c:ptCount val="1"/>
                <c:pt idx="0">
                  <c:v>True-Value</c:v>
                </c:pt>
              </c:strCache>
            </c:strRef>
          </c:tx>
          <c:spPr>
            <a:ln>
              <a:solidFill>
                <a:srgbClr val="88C540"/>
              </a:solidFill>
            </a:ln>
          </c:spPr>
          <c:marker>
            <c:symbol val="none"/>
          </c:marker>
          <c:cat>
            <c:numRef>
              <c:f>Sheet1!$A$4:$A$54</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Sheet1!$B$4:$B$49</c:f>
              <c:numCache>
                <c:formatCode>General</c:formatCode>
                <c:ptCount val="46"/>
                <c:pt idx="0">
                  <c:v>0</c:v>
                </c:pt>
                <c:pt idx="1">
                  <c:v>0.02</c:v>
                </c:pt>
                <c:pt idx="2">
                  <c:v>0.01</c:v>
                </c:pt>
                <c:pt idx="3">
                  <c:v>0.02</c:v>
                </c:pt>
                <c:pt idx="4">
                  <c:v>0.03</c:v>
                </c:pt>
                <c:pt idx="5">
                  <c:v>0.04</c:v>
                </c:pt>
                <c:pt idx="6">
                  <c:v>0.06</c:v>
                </c:pt>
                <c:pt idx="7">
                  <c:v>0.08</c:v>
                </c:pt>
                <c:pt idx="8">
                  <c:v>0.1</c:v>
                </c:pt>
                <c:pt idx="9">
                  <c:v>0.12</c:v>
                </c:pt>
                <c:pt idx="10">
                  <c:v>0.14000000000000001</c:v>
                </c:pt>
                <c:pt idx="11">
                  <c:v>0.16</c:v>
                </c:pt>
                <c:pt idx="12">
                  <c:v>0.17</c:v>
                </c:pt>
                <c:pt idx="13">
                  <c:v>0.18</c:v>
                </c:pt>
                <c:pt idx="14">
                  <c:v>0.19</c:v>
                </c:pt>
                <c:pt idx="15">
                  <c:v>0.2</c:v>
                </c:pt>
                <c:pt idx="16">
                  <c:v>0.21</c:v>
                </c:pt>
                <c:pt idx="17">
                  <c:v>0.22</c:v>
                </c:pt>
                <c:pt idx="18">
                  <c:v>0.23</c:v>
                </c:pt>
                <c:pt idx="19">
                  <c:v>0.24</c:v>
                </c:pt>
                <c:pt idx="20">
                  <c:v>0.25</c:v>
                </c:pt>
                <c:pt idx="21">
                  <c:v>0.25</c:v>
                </c:pt>
                <c:pt idx="22">
                  <c:v>0.26</c:v>
                </c:pt>
                <c:pt idx="23">
                  <c:v>0.26</c:v>
                </c:pt>
                <c:pt idx="24">
                  <c:v>0.26</c:v>
                </c:pt>
                <c:pt idx="25">
                  <c:v>0.26</c:v>
                </c:pt>
                <c:pt idx="26">
                  <c:v>0.25</c:v>
                </c:pt>
                <c:pt idx="27">
                  <c:v>0.24</c:v>
                </c:pt>
                <c:pt idx="28">
                  <c:v>0.23</c:v>
                </c:pt>
                <c:pt idx="29">
                  <c:v>0.21</c:v>
                </c:pt>
                <c:pt idx="30">
                  <c:v>0.19</c:v>
                </c:pt>
                <c:pt idx="31">
                  <c:v>0.18</c:v>
                </c:pt>
                <c:pt idx="32">
                  <c:v>0.16</c:v>
                </c:pt>
                <c:pt idx="33">
                  <c:v>0.14000000000000001</c:v>
                </c:pt>
                <c:pt idx="34">
                  <c:v>0.12</c:v>
                </c:pt>
                <c:pt idx="35">
                  <c:v>0.1</c:v>
                </c:pt>
                <c:pt idx="36">
                  <c:v>0.09</c:v>
                </c:pt>
                <c:pt idx="37">
                  <c:v>7.0000000000000007E-2</c:v>
                </c:pt>
                <c:pt idx="38">
                  <c:v>0.06</c:v>
                </c:pt>
                <c:pt idx="39">
                  <c:v>0.05</c:v>
                </c:pt>
                <c:pt idx="40">
                  <c:v>0.05</c:v>
                </c:pt>
                <c:pt idx="41">
                  <c:v>0.05</c:v>
                </c:pt>
                <c:pt idx="42">
                  <c:v>0.04</c:v>
                </c:pt>
                <c:pt idx="43">
                  <c:v>0.04</c:v>
                </c:pt>
                <c:pt idx="44">
                  <c:v>0.04</c:v>
                </c:pt>
                <c:pt idx="45">
                  <c:v>0.04</c:v>
                </c:pt>
              </c:numCache>
            </c:numRef>
          </c:val>
          <c:smooth val="0"/>
          <c:extLst>
            <c:ext xmlns:c16="http://schemas.microsoft.com/office/drawing/2014/chart" uri="{C3380CC4-5D6E-409C-BE32-E72D297353CC}">
              <c16:uniqueId val="{00000000-3819-4CFA-BA0E-D81A0F5F8E10}"/>
            </c:ext>
          </c:extLst>
        </c:ser>
        <c:ser>
          <c:idx val="1"/>
          <c:order val="1"/>
          <c:tx>
            <c:strRef>
              <c:f>Sheet1!$C$3</c:f>
              <c:strCache>
                <c:ptCount val="1"/>
                <c:pt idx="0">
                  <c:v>Estimates</c:v>
                </c:pt>
              </c:strCache>
            </c:strRef>
          </c:tx>
          <c:marker>
            <c:symbol val="none"/>
          </c:marker>
          <c:cat>
            <c:numRef>
              <c:f>Sheet1!$A$4:$A$54</c:f>
              <c:numCache>
                <c:formatCode>General</c:formatCode>
                <c:ptCount val="51"/>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numCache>
            </c:numRef>
          </c:cat>
          <c:val>
            <c:numRef>
              <c:f>Sheet1!$C$4:$C$49</c:f>
              <c:numCache>
                <c:formatCode>General</c:formatCode>
                <c:ptCount val="46"/>
                <c:pt idx="0">
                  <c:v>0</c:v>
                </c:pt>
                <c:pt idx="1">
                  <c:v>0.02</c:v>
                </c:pt>
                <c:pt idx="2">
                  <c:v>0.01</c:v>
                </c:pt>
                <c:pt idx="3">
                  <c:v>0.02</c:v>
                </c:pt>
                <c:pt idx="4">
                  <c:v>0.03</c:v>
                </c:pt>
                <c:pt idx="5">
                  <c:v>0.04</c:v>
                </c:pt>
                <c:pt idx="6">
                  <c:v>0.06</c:v>
                </c:pt>
                <c:pt idx="7">
                  <c:v>0.08</c:v>
                </c:pt>
                <c:pt idx="8">
                  <c:v>0.1</c:v>
                </c:pt>
                <c:pt idx="9">
                  <c:v>0.12</c:v>
                </c:pt>
                <c:pt idx="10">
                  <c:v>0.14000000000000001</c:v>
                </c:pt>
                <c:pt idx="11">
                  <c:v>0.16</c:v>
                </c:pt>
                <c:pt idx="12">
                  <c:v>0.17</c:v>
                </c:pt>
                <c:pt idx="13">
                  <c:v>0.18</c:v>
                </c:pt>
                <c:pt idx="14">
                  <c:v>0.19</c:v>
                </c:pt>
                <c:pt idx="15">
                  <c:v>0.2</c:v>
                </c:pt>
                <c:pt idx="16">
                  <c:v>0.21</c:v>
                </c:pt>
                <c:pt idx="17">
                  <c:v>0.22</c:v>
                </c:pt>
                <c:pt idx="18">
                  <c:v>0.23</c:v>
                </c:pt>
                <c:pt idx="19">
                  <c:v>0.24</c:v>
                </c:pt>
                <c:pt idx="20">
                  <c:v>0.25</c:v>
                </c:pt>
                <c:pt idx="21">
                  <c:v>0.25</c:v>
                </c:pt>
                <c:pt idx="22">
                  <c:v>0.26</c:v>
                </c:pt>
                <c:pt idx="23">
                  <c:v>0.26</c:v>
                </c:pt>
                <c:pt idx="24">
                  <c:v>0.26</c:v>
                </c:pt>
                <c:pt idx="25">
                  <c:v>0.26</c:v>
                </c:pt>
                <c:pt idx="26">
                  <c:v>0.25</c:v>
                </c:pt>
                <c:pt idx="27">
                  <c:v>0.24</c:v>
                </c:pt>
                <c:pt idx="28">
                  <c:v>0.23</c:v>
                </c:pt>
                <c:pt idx="29">
                  <c:v>0.21</c:v>
                </c:pt>
                <c:pt idx="30">
                  <c:v>0.19</c:v>
                </c:pt>
                <c:pt idx="31">
                  <c:v>0.18</c:v>
                </c:pt>
                <c:pt idx="32">
                  <c:v>0.16</c:v>
                </c:pt>
                <c:pt idx="33">
                  <c:v>0.14000000000000001</c:v>
                </c:pt>
                <c:pt idx="34">
                  <c:v>0.12</c:v>
                </c:pt>
                <c:pt idx="35">
                  <c:v>0.1</c:v>
                </c:pt>
                <c:pt idx="36">
                  <c:v>0.09</c:v>
                </c:pt>
                <c:pt idx="37">
                  <c:v>7.0000000000000007E-2</c:v>
                </c:pt>
                <c:pt idx="38">
                  <c:v>0.06</c:v>
                </c:pt>
                <c:pt idx="39">
                  <c:v>0.05</c:v>
                </c:pt>
                <c:pt idx="40">
                  <c:v>0.05</c:v>
                </c:pt>
                <c:pt idx="41">
                  <c:v>0.05</c:v>
                </c:pt>
                <c:pt idx="42">
                  <c:v>0.03</c:v>
                </c:pt>
                <c:pt idx="43">
                  <c:v>0.01</c:v>
                </c:pt>
                <c:pt idx="44">
                  <c:v>0.01</c:v>
                </c:pt>
                <c:pt idx="45">
                  <c:v>0.01</c:v>
                </c:pt>
              </c:numCache>
            </c:numRef>
          </c:val>
          <c:smooth val="0"/>
          <c:extLst>
            <c:ext xmlns:c16="http://schemas.microsoft.com/office/drawing/2014/chart" uri="{C3380CC4-5D6E-409C-BE32-E72D297353CC}">
              <c16:uniqueId val="{00000001-3819-4CFA-BA0E-D81A0F5F8E10}"/>
            </c:ext>
          </c:extLst>
        </c:ser>
        <c:dLbls>
          <c:showLegendKey val="0"/>
          <c:showVal val="0"/>
          <c:showCatName val="0"/>
          <c:showSerName val="0"/>
          <c:showPercent val="0"/>
          <c:showBubbleSize val="0"/>
        </c:dLbls>
        <c:smooth val="0"/>
        <c:axId val="194834816"/>
        <c:axId val="194937600"/>
      </c:lineChart>
      <c:catAx>
        <c:axId val="194834816"/>
        <c:scaling>
          <c:orientation val="minMax"/>
        </c:scaling>
        <c:delete val="0"/>
        <c:axPos val="b"/>
        <c:numFmt formatCode="General" sourceLinked="1"/>
        <c:majorTickMark val="none"/>
        <c:minorTickMark val="none"/>
        <c:tickLblPos val="nextTo"/>
        <c:txPr>
          <a:bodyPr/>
          <a:lstStyle/>
          <a:p>
            <a:pPr>
              <a:defRPr sz="1400">
                <a:solidFill>
                  <a:schemeClr val="tx1"/>
                </a:solidFill>
              </a:defRPr>
            </a:pPr>
            <a:endParaRPr lang="en-CH"/>
          </a:p>
        </c:txPr>
        <c:crossAx val="194937600"/>
        <c:crosses val="autoZero"/>
        <c:auto val="1"/>
        <c:lblAlgn val="ctr"/>
        <c:lblOffset val="100"/>
        <c:tickLblSkip val="5"/>
        <c:noMultiLvlLbl val="0"/>
      </c:catAx>
      <c:valAx>
        <c:axId val="194937600"/>
        <c:scaling>
          <c:orientation val="minMax"/>
        </c:scaling>
        <c:delete val="0"/>
        <c:axPos val="l"/>
        <c:numFmt formatCode="General" sourceLinked="1"/>
        <c:majorTickMark val="out"/>
        <c:minorTickMark val="none"/>
        <c:tickLblPos val="nextTo"/>
        <c:txPr>
          <a:bodyPr/>
          <a:lstStyle/>
          <a:p>
            <a:pPr>
              <a:defRPr sz="1200" b="1"/>
            </a:pPr>
            <a:endParaRPr lang="en-CH"/>
          </a:p>
        </c:txPr>
        <c:crossAx val="194834816"/>
        <c:crosses val="autoZero"/>
        <c:crossBetween val="between"/>
      </c:valAx>
    </c:plotArea>
    <c:legend>
      <c:legendPos val="r"/>
      <c:layout>
        <c:manualLayout>
          <c:xMode val="edge"/>
          <c:yMode val="edge"/>
          <c:x val="0.273698043106542"/>
          <c:y val="0.60378316131480603"/>
          <c:w val="0.352093882224009"/>
          <c:h val="0.15370249549935225"/>
        </c:manualLayout>
      </c:layout>
      <c:overlay val="0"/>
      <c:txPr>
        <a:bodyPr/>
        <a:lstStyle/>
        <a:p>
          <a:pPr>
            <a:defRPr sz="1600">
              <a:solidFill>
                <a:schemeClr val="tx1"/>
              </a:solidFill>
            </a:defRPr>
          </a:pPr>
          <a:endParaRPr lang="en-CH"/>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Spectrum births</c:v>
                </c:pt>
              </c:strCache>
            </c:strRef>
          </c:tx>
          <c:spPr>
            <a:solidFill>
              <a:schemeClr val="accent1"/>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Sheet1!$B$2:$L$2</c:f>
              <c:numCache>
                <c:formatCode>General</c:formatCode>
                <c:ptCount val="11"/>
                <c:pt idx="0">
                  <c:v>58484.90625</c:v>
                </c:pt>
                <c:pt idx="1">
                  <c:v>59040.433590000001</c:v>
                </c:pt>
                <c:pt idx="2">
                  <c:v>59575.261720000002</c:v>
                </c:pt>
                <c:pt idx="3">
                  <c:v>60046.640619999998</c:v>
                </c:pt>
                <c:pt idx="4">
                  <c:v>60708.21875</c:v>
                </c:pt>
                <c:pt idx="5">
                  <c:v>60885.65625</c:v>
                </c:pt>
                <c:pt idx="6">
                  <c:v>61332.023439999997</c:v>
                </c:pt>
                <c:pt idx="7">
                  <c:v>61485.554689999997</c:v>
                </c:pt>
                <c:pt idx="8">
                  <c:v>60941.132810000003</c:v>
                </c:pt>
                <c:pt idx="9">
                  <c:v>60424.800779999998</c:v>
                </c:pt>
                <c:pt idx="10">
                  <c:v>60014.648439999997</c:v>
                </c:pt>
              </c:numCache>
            </c:numRef>
          </c:val>
          <c:extLst>
            <c:ext xmlns:c16="http://schemas.microsoft.com/office/drawing/2014/chart" uri="{C3380CC4-5D6E-409C-BE32-E72D297353CC}">
              <c16:uniqueId val="{00000000-F4B4-45E8-914C-140CEC0443C4}"/>
            </c:ext>
          </c:extLst>
        </c:ser>
        <c:ser>
          <c:idx val="1"/>
          <c:order val="1"/>
          <c:tx>
            <c:strRef>
              <c:f>Sheet1!$A$3</c:f>
              <c:strCache>
                <c:ptCount val="1"/>
                <c:pt idx="0">
                  <c:v>Program births</c:v>
                </c:pt>
              </c:strCache>
            </c:strRef>
          </c:tx>
          <c:spPr>
            <a:solidFill>
              <a:schemeClr val="accent2"/>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Sheet1!$B$3:$L$3</c:f>
              <c:numCache>
                <c:formatCode>General</c:formatCode>
                <c:ptCount val="11"/>
                <c:pt idx="0">
                  <c:v>47243</c:v>
                </c:pt>
                <c:pt idx="1">
                  <c:v>47599</c:v>
                </c:pt>
                <c:pt idx="2">
                  <c:v>45563</c:v>
                </c:pt>
                <c:pt idx="3">
                  <c:v>46973</c:v>
                </c:pt>
                <c:pt idx="4">
                  <c:v>47542</c:v>
                </c:pt>
                <c:pt idx="5">
                  <c:v>46821</c:v>
                </c:pt>
                <c:pt idx="6">
                  <c:v>54546</c:v>
                </c:pt>
                <c:pt idx="7">
                  <c:v>53715</c:v>
                </c:pt>
                <c:pt idx="8">
                  <c:v>51962</c:v>
                </c:pt>
                <c:pt idx="9">
                  <c:v>50469</c:v>
                </c:pt>
                <c:pt idx="10">
                  <c:v>48543</c:v>
                </c:pt>
              </c:numCache>
            </c:numRef>
          </c:val>
          <c:extLst>
            <c:ext xmlns:c16="http://schemas.microsoft.com/office/drawing/2014/chart" uri="{C3380CC4-5D6E-409C-BE32-E72D297353CC}">
              <c16:uniqueId val="{00000001-F4B4-45E8-914C-140CEC0443C4}"/>
            </c:ext>
          </c:extLst>
        </c:ser>
        <c:ser>
          <c:idx val="2"/>
          <c:order val="2"/>
          <c:tx>
            <c:strRef>
              <c:f>Sheet1!$A$4</c:f>
              <c:strCache>
                <c:ptCount val="1"/>
                <c:pt idx="0">
                  <c:v>First ANC visits</c:v>
                </c:pt>
              </c:strCache>
            </c:strRef>
          </c:tx>
          <c:spPr>
            <a:solidFill>
              <a:schemeClr val="accent3"/>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Sheet1!$B$4:$L$4</c:f>
              <c:numCache>
                <c:formatCode>General</c:formatCode>
                <c:ptCount val="11"/>
                <c:pt idx="0">
                  <c:v>49190</c:v>
                </c:pt>
                <c:pt idx="1">
                  <c:v>50021</c:v>
                </c:pt>
                <c:pt idx="2">
                  <c:v>49526</c:v>
                </c:pt>
                <c:pt idx="3">
                  <c:v>52239</c:v>
                </c:pt>
                <c:pt idx="4">
                  <c:v>53227</c:v>
                </c:pt>
                <c:pt idx="5">
                  <c:v>53640</c:v>
                </c:pt>
                <c:pt idx="6">
                  <c:v>56918</c:v>
                </c:pt>
                <c:pt idx="7">
                  <c:v>58623</c:v>
                </c:pt>
                <c:pt idx="8">
                  <c:v>59605</c:v>
                </c:pt>
                <c:pt idx="9">
                  <c:v>52350</c:v>
                </c:pt>
                <c:pt idx="10">
                  <c:v>51881</c:v>
                </c:pt>
              </c:numCache>
            </c:numRef>
          </c:val>
          <c:extLst>
            <c:ext xmlns:c16="http://schemas.microsoft.com/office/drawing/2014/chart" uri="{C3380CC4-5D6E-409C-BE32-E72D297353CC}">
              <c16:uniqueId val="{00000002-F4B4-45E8-914C-140CEC0443C4}"/>
            </c:ext>
          </c:extLst>
        </c:ser>
        <c:ser>
          <c:idx val="3"/>
          <c:order val="3"/>
          <c:tx>
            <c:strRef>
              <c:f>Sheet1!$A$5</c:f>
              <c:strCache>
                <c:ptCount val="1"/>
                <c:pt idx="0">
                  <c:v>Received at least one HIV test</c:v>
                </c:pt>
              </c:strCache>
            </c:strRef>
          </c:tx>
          <c:spPr>
            <a:solidFill>
              <a:schemeClr val="accent4"/>
            </a:solidFill>
            <a:ln>
              <a:noFill/>
            </a:ln>
            <a:effectLst/>
          </c:spPr>
          <c:invertIfNegative val="0"/>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Sheet1!$B$5:$L$5</c:f>
              <c:numCache>
                <c:formatCode>General</c:formatCode>
                <c:ptCount val="11"/>
                <c:pt idx="0">
                  <c:v>28453</c:v>
                </c:pt>
                <c:pt idx="1">
                  <c:v>30155</c:v>
                </c:pt>
                <c:pt idx="2">
                  <c:v>30027</c:v>
                </c:pt>
                <c:pt idx="3">
                  <c:v>29789</c:v>
                </c:pt>
                <c:pt idx="4">
                  <c:v>31339</c:v>
                </c:pt>
                <c:pt idx="5">
                  <c:v>31407</c:v>
                </c:pt>
                <c:pt idx="6">
                  <c:v>33844</c:v>
                </c:pt>
                <c:pt idx="7">
                  <c:v>35605</c:v>
                </c:pt>
                <c:pt idx="8">
                  <c:v>38683</c:v>
                </c:pt>
                <c:pt idx="9">
                  <c:v>34985</c:v>
                </c:pt>
                <c:pt idx="10">
                  <c:v>35183</c:v>
                </c:pt>
              </c:numCache>
            </c:numRef>
          </c:val>
          <c:extLst>
            <c:ext xmlns:c16="http://schemas.microsoft.com/office/drawing/2014/chart" uri="{C3380CC4-5D6E-409C-BE32-E72D297353CC}">
              <c16:uniqueId val="{00000003-F4B4-45E8-914C-140CEC0443C4}"/>
            </c:ext>
          </c:extLst>
        </c:ser>
        <c:dLbls>
          <c:showLegendKey val="0"/>
          <c:showVal val="0"/>
          <c:showCatName val="0"/>
          <c:showSerName val="0"/>
          <c:showPercent val="0"/>
          <c:showBubbleSize val="0"/>
        </c:dLbls>
        <c:gapWidth val="219"/>
        <c:overlap val="-27"/>
        <c:axId val="1637907359"/>
        <c:axId val="1749527295"/>
      </c:barChart>
      <c:catAx>
        <c:axId val="1637907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749527295"/>
        <c:crosses val="autoZero"/>
        <c:auto val="1"/>
        <c:lblAlgn val="ctr"/>
        <c:lblOffset val="100"/>
        <c:noMultiLvlLbl val="0"/>
      </c:catAx>
      <c:valAx>
        <c:axId val="1749527295"/>
        <c:scaling>
          <c:orientation val="minMax"/>
          <c:max val="61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solidFill>
            <a:schemeClr val="bg1"/>
          </a:solid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6379073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A9E1C-47A2-490F-A455-2645E356D6DC}" type="datetimeFigureOut">
              <a:rPr lang="en-CH" smtClean="0"/>
              <a:t>26/01/2024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6A75E5-EEA6-4699-9135-78D05B2AA1DC}" type="slidenum">
              <a:rPr lang="en-CH" smtClean="0"/>
              <a:t>‹#›</a:t>
            </a:fld>
            <a:endParaRPr lang="en-CH"/>
          </a:p>
        </p:txBody>
      </p:sp>
    </p:spTree>
    <p:extLst>
      <p:ext uri="{BB962C8B-B14F-4D97-AF65-F5344CB8AC3E}">
        <p14:creationId xmlns:p14="http://schemas.microsoft.com/office/powerpoint/2010/main" val="142827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Presenter is : of [office/duty station] in UNAIDS</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will cover program and surveillance data needs, and quality review using the AIDS Impact Module in Spectrum for concentrated HIV epidemic settings.</a:t>
            </a:r>
            <a:endParaRPr lang="en-KE" dirty="0">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H" sz="1200" kern="100" dirty="0">
              <a:solidFill>
                <a:schemeClr val="tx1"/>
              </a:solidFill>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A6A75E5-EEA6-4699-9135-78D05B2AA1DC}" type="slidenum">
              <a:rPr lang="en-CH" smtClean="0"/>
              <a:t>1</a:t>
            </a:fld>
            <a:endParaRPr lang="en-CH"/>
          </a:p>
        </p:txBody>
      </p:sp>
    </p:spTree>
    <p:extLst>
      <p:ext uri="{BB962C8B-B14F-4D97-AF65-F5344CB8AC3E}">
        <p14:creationId xmlns:p14="http://schemas.microsoft.com/office/powerpoint/2010/main" val="1618124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the ANC testing tab, enter numbers of HIV tests conducted among pregnant women in Antenatal Care (ANC) for all years available.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Also specify numbers of women diagnosed as HIV-positive at their first ANC visit, as well as women entering ANC and already known (through a prior diagnoses) as being HIV-infected. Both groups count into the numerator as well as denominator of the prevalence of HIV among pregnant women.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Check and ensure consistency with PMTCT data. We expect that numbers newly diagnosed are equal to, or above, numbers who started PMTCT DURING the current pregnancy. Similarly, we expect that numbers already known as HIV positive are at least equal to numbers you entered in the PMTCT sheet as having started ART already before the current pregnancy.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If the data entry for these 3 indicators (HIV tests, new positives and known positives) is complete Spectrum will calculate the prevalence among ANC women, in a row at the bottom here. This prevalence is what you should enter in EPP for Remaining Women, in the top row ‘Census-level ANC Routine Testing’. Most countries will use the same to fit EPP for Remaining Men.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Whether you use EPP or CSAVR; the observed ANC prevalence calculated here from your data can be used to adjust Spectrum’s estimated prevalence among pregnant women, the denominator for the need for PMTCT,  Mother-to-Child transmission events and so (cumulatively over next years) numbers of child infections and children living with HIV.</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solidFill>
                  <a:srgbClr val="000000"/>
                </a:solidFill>
                <a:effectLst/>
                <a:latin typeface="Calibri" panose="020F0502020204030204" pitchFamily="34" charset="0"/>
                <a:cs typeface="Times New Roman" panose="02020603050405020304" pitchFamily="18" charset="0"/>
              </a:rPr>
              <a:t>This is done under Advanced Options, HIV-related Fertility, fitting a local adjustment factor. The default fertility among HIV-infected women is informed by global default patterns, reflecting the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effects of HIV on fertility by age, CD4 count, and treatment status relative to uninfected women.  Through the Fertility Local Adjustment you can adapt the Spectrum-estimated prevalence in pregnant women to your ANC testing data – if you believe they accurately reflect the national prevalence. Please use ANC testing data for the fertility adjustment cautiously, though. For years that ANC testing was selective, incomplete and not representative, for example due to test stock-outs or incomplete </a:t>
            </a:r>
            <a:r>
              <a:rPr lang="en-US" sz="1800" kern="10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ANC attendance, do not use the apparent prevalence to fit Spectrum’s fertility too. If there are no ANC testing data at all to adjust or validate Spectrum’s estimates for pregnant women and MTCT, you may refrain from estimation MTCT and child outcomes altogether, or UNAIDS may recommend to not publish those. </a:t>
            </a: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Lastly in this editor, you may optionally also enter </a:t>
            </a:r>
            <a:r>
              <a:rPr lang="en-K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program-reported births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Comparing these t</a:t>
            </a:r>
            <a:r>
              <a:rPr lang="en-K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 Spectrum-calculated births</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informs about the coverage of ANC and the completeness of ANC data</a:t>
            </a:r>
            <a:r>
              <a:rPr lang="en-KE"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KE" dirty="0">
              <a:effectLst/>
            </a:endParaRPr>
          </a:p>
          <a:p>
            <a:pPr marL="0" marR="0" algn="l" rtl="0" eaLnBrk="1" latinLnBrk="0" hangingPunct="1">
              <a:lnSpc>
                <a:spcPct val="107000"/>
              </a:lnSpc>
              <a:spcBef>
                <a:spcPts val="0"/>
              </a:spcBef>
              <a:spcAft>
                <a:spcPts val="800"/>
              </a:spcAft>
            </a:pPr>
            <a:endParaRPr lang="en-US" sz="1800" kern="10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215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Before using routine ANC prevalence data in EPP or for fertility fitting, ensure criteria are met: stable prevalence trends, inclusion of known HIV-positive women, timeliness, exclusion of repeat tests, consideration of testing quality, and stock-outs</a:t>
            </a:r>
            <a:r>
              <a:rPr lang="en-US" sz="1800" kern="100" dirty="0">
                <a:solidFill>
                  <a:srgbClr val="000000"/>
                </a:solidFill>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If any criteria are unmet, refrain from using the data.</a:t>
            </a:r>
            <a:endParaRPr lang="en-KE" dirty="0">
              <a:effectLst/>
            </a:endParaRP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6827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a:t>
            </a:r>
          </a:p>
          <a:p>
            <a:r>
              <a:rPr lang="en-US" dirty="0"/>
              <a:t>Still within the ANC testing tab of Program Statistics, use the graph at bottom-left to validate your entries – before choosing which years of data are good enough to include in EPP and fertility fitting. </a:t>
            </a:r>
          </a:p>
          <a:p>
            <a:r>
              <a:rPr lang="en-US" dirty="0"/>
              <a:t>Possible inconsistencies to examine, explain or adjust are:</a:t>
            </a:r>
          </a:p>
          <a:p>
            <a:pPr marL="171450" indent="-171450">
              <a:buFont typeface="Arial" panose="020B0604020202020204" pitchFamily="34" charset="0"/>
              <a:buChar char="•"/>
            </a:pPr>
            <a:r>
              <a:rPr lang="en-US" dirty="0"/>
              <a:t>If program-reported births are far off the Spectrum-estimated births</a:t>
            </a:r>
          </a:p>
          <a:p>
            <a:pPr marL="171450" indent="-171450">
              <a:buFont typeface="Arial" panose="020B0604020202020204" pitchFamily="34" charset="0"/>
              <a:buChar char="•"/>
            </a:pPr>
            <a:r>
              <a:rPr lang="en-US" dirty="0"/>
              <a:t>If you counted many more first ANC visits than program-reported births – then the ANC visits may have been over-stated and so the prevalence in ANC under-stated</a:t>
            </a:r>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12</a:t>
            </a:fld>
            <a:endParaRPr lang="en-CH"/>
          </a:p>
        </p:txBody>
      </p:sp>
    </p:spTree>
    <p:extLst>
      <p:ext uri="{BB962C8B-B14F-4D97-AF65-F5344CB8AC3E}">
        <p14:creationId xmlns:p14="http://schemas.microsoft.com/office/powerpoint/2010/main" val="3718544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KE"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C4483-7CF5-4CF7-BC54-0B04140F1C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908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estimated coverage of PMTCT or ART exceeds 100% in any group (women, men or children) indicates a problem, with either the data or the epidemic estimation for that group. Especially so if this is the case for multiple and recent years.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this example, for PMTCT, you should check to see if births were under-estimated,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the local adjustment factor was fitted or set to reproduce national ANC prevalence well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if numbers of women receiving ARVs for PMTCT were double-counted..</a:t>
            </a:r>
            <a:endParaRPr lang="en-KE" dirty="0">
              <a:effectLst/>
            </a:endParaRPr>
          </a:p>
          <a:p>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14</a:t>
            </a:fld>
            <a:endParaRPr lang="en-CH"/>
          </a:p>
        </p:txBody>
      </p:sp>
    </p:spTree>
    <p:extLst>
      <p:ext uri="{BB962C8B-B14F-4D97-AF65-F5344CB8AC3E}">
        <p14:creationId xmlns:p14="http://schemas.microsoft.com/office/powerpoint/2010/main" val="2751460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KE" dirty="0">
              <a:effectLst/>
            </a:endParaRPr>
          </a:p>
          <a:p>
            <a:pPr marL="0" marR="0" algn="l" rtl="0" eaLnBrk="1" latinLnBrk="0" hangingPunct="1">
              <a:lnSpc>
                <a:spcPct val="107000"/>
              </a:lnSpc>
              <a:spcBef>
                <a:spcPts val="0"/>
              </a:spcBef>
              <a:spcAft>
                <a:spcPts val="800"/>
              </a:spcAft>
            </a:pPr>
            <a:r>
              <a:rPr lang="en-KE" sz="1800" kern="100" dirty="0">
                <a:solidFill>
                  <a:srgbClr val="374151"/>
                </a:solidFill>
                <a:effectLst/>
                <a:latin typeface="Söhne"/>
                <a:ea typeface="Calibri" panose="020F0502020204030204" pitchFamily="34" charset="0"/>
                <a:cs typeface="Times New Roman" panose="02020603050405020304" pitchFamily="18" charset="0"/>
              </a:rPr>
              <a:t>Once </a:t>
            </a:r>
            <a:r>
              <a:rPr lang="en-US" sz="1800" kern="100" dirty="0">
                <a:solidFill>
                  <a:srgbClr val="374151"/>
                </a:solidFill>
                <a:effectLst/>
                <a:latin typeface="Söhne"/>
                <a:ea typeface="Calibri" panose="020F0502020204030204" pitchFamily="34" charset="0"/>
                <a:cs typeface="Times New Roman" panose="02020603050405020304" pitchFamily="18" charset="0"/>
              </a:rPr>
              <a:t>you have finalized your data entries and the CSAVR or EPP curve fitting, and set the sex pattern in incidence (Incidence Rate Ratios), proceed to review </a:t>
            </a:r>
            <a:r>
              <a:rPr lang="en-KE" sz="1800" kern="100" dirty="0">
                <a:solidFill>
                  <a:srgbClr val="374151"/>
                </a:solidFill>
                <a:effectLst/>
                <a:latin typeface="Söhne"/>
                <a:ea typeface="Calibri" panose="020F0502020204030204" pitchFamily="34" charset="0"/>
                <a:cs typeface="Times New Roman" panose="02020603050405020304" pitchFamily="18" charset="0"/>
              </a:rPr>
              <a:t>Results</a:t>
            </a:r>
            <a:r>
              <a:rPr lang="en-US" sz="1800" kern="100" dirty="0">
                <a:solidFill>
                  <a:srgbClr val="374151"/>
                </a:solidFill>
                <a:effectLst/>
                <a:latin typeface="Söhne"/>
                <a:ea typeface="Calibri" panose="020F0502020204030204" pitchFamily="34" charset="0"/>
                <a:cs typeface="Times New Roman" panose="02020603050405020304" pitchFamily="18" charset="0"/>
              </a:rPr>
              <a:t>. Under Treatment </a:t>
            </a:r>
            <a:r>
              <a:rPr lang="en-KE" sz="1800" kern="100" dirty="0">
                <a:solidFill>
                  <a:srgbClr val="374151"/>
                </a:solidFill>
                <a:effectLst/>
                <a:latin typeface="Söhne"/>
                <a:ea typeface="Calibri" panose="020F0502020204030204" pitchFamily="34" charset="0"/>
                <a:cs typeface="Times New Roman" panose="02020603050405020304" pitchFamily="18" charset="0"/>
              </a:rPr>
              <a:t>cascade</a:t>
            </a:r>
            <a:r>
              <a:rPr lang="en-US" sz="1800" kern="100" dirty="0">
                <a:solidFill>
                  <a:srgbClr val="374151"/>
                </a:solidFill>
                <a:effectLst/>
                <a:latin typeface="Söhne"/>
                <a:ea typeface="Calibri" panose="020F0502020204030204" pitchFamily="34" charset="0"/>
                <a:cs typeface="Times New Roman" panose="02020603050405020304" pitchFamily="18" charset="0"/>
              </a:rPr>
              <a:t>, review </a:t>
            </a:r>
            <a:r>
              <a:rPr lang="en-KE" sz="1800" kern="100" dirty="0">
                <a:solidFill>
                  <a:srgbClr val="374151"/>
                </a:solidFill>
                <a:effectLst/>
                <a:latin typeface="Söhne"/>
                <a:ea typeface="Calibri" panose="020F0502020204030204" pitchFamily="34" charset="0"/>
                <a:cs typeface="Times New Roman" panose="02020603050405020304" pitchFamily="18" charset="0"/>
              </a:rPr>
              <a:t>the estimated </a:t>
            </a:r>
            <a:r>
              <a:rPr lang="en-US" sz="1800" kern="100" dirty="0">
                <a:solidFill>
                  <a:srgbClr val="374151"/>
                </a:solidFill>
                <a:effectLst/>
                <a:latin typeface="Söhne"/>
                <a:ea typeface="Calibri" panose="020F0502020204030204" pitchFamily="34" charset="0"/>
                <a:cs typeface="Times New Roman" panose="02020603050405020304" pitchFamily="18" charset="0"/>
              </a:rPr>
              <a:t>progress towards the </a:t>
            </a:r>
            <a:r>
              <a:rPr lang="en-KE" sz="1800" kern="100" dirty="0">
                <a:solidFill>
                  <a:srgbClr val="374151"/>
                </a:solidFill>
                <a:effectLst/>
                <a:latin typeface="Söhne"/>
                <a:ea typeface="Calibri" panose="020F0502020204030204" pitchFamily="34" charset="0"/>
                <a:cs typeface="Times New Roman" panose="02020603050405020304" pitchFamily="18" charset="0"/>
              </a:rPr>
              <a:t>95-95-95 </a:t>
            </a:r>
            <a:r>
              <a:rPr lang="en-US" sz="1800" kern="100" dirty="0">
                <a:solidFill>
                  <a:srgbClr val="374151"/>
                </a:solidFill>
                <a:effectLst/>
                <a:latin typeface="Söhne"/>
                <a:ea typeface="Calibri" panose="020F0502020204030204" pitchFamily="34" charset="0"/>
                <a:cs typeface="Times New Roman" panose="02020603050405020304" pitchFamily="18" charset="0"/>
              </a:rPr>
              <a:t>targets </a:t>
            </a:r>
            <a:r>
              <a:rPr lang="en-KE" sz="1800" kern="100" dirty="0">
                <a:solidFill>
                  <a:srgbClr val="374151"/>
                </a:solidFill>
                <a:effectLst/>
                <a:latin typeface="Söhne"/>
                <a:ea typeface="Calibri" panose="020F0502020204030204" pitchFamily="34" charset="0"/>
                <a:cs typeface="Times New Roman" panose="02020603050405020304" pitchFamily="18" charset="0"/>
              </a:rPr>
              <a:t>(</a:t>
            </a:r>
            <a:r>
              <a:rPr lang="en-US" sz="1800" kern="100" dirty="0">
                <a:solidFill>
                  <a:srgbClr val="374151"/>
                </a:solidFill>
                <a:effectLst/>
                <a:latin typeface="Söhne"/>
                <a:ea typeface="Calibri" panose="020F0502020204030204" pitchFamily="34" charset="0"/>
                <a:cs typeface="Times New Roman" panose="02020603050405020304" pitchFamily="18" charset="0"/>
              </a:rPr>
              <a:t>i.e. 95% of PLHIV knowing their status, 95% of those on ART and 95% of those on ART being Virally Suppressed, in turn </a:t>
            </a:r>
            <a:r>
              <a:rPr lang="en-KE" sz="1800" kern="100" dirty="0">
                <a:solidFill>
                  <a:srgbClr val="374151"/>
                </a:solidFill>
                <a:effectLst/>
                <a:latin typeface="Söhne"/>
                <a:ea typeface="Calibri" panose="020F0502020204030204" pitchFamily="34" charset="0"/>
                <a:cs typeface="Times New Roman" panose="02020603050405020304" pitchFamily="18" charset="0"/>
              </a:rPr>
              <a:t>for adult men, adult women and children</a:t>
            </a:r>
            <a:r>
              <a:rPr lang="en-US" sz="1800" kern="100" dirty="0">
                <a:solidFill>
                  <a:srgbClr val="374151"/>
                </a:solidFill>
                <a:effectLst/>
                <a:latin typeface="Söhne"/>
                <a:ea typeface="Calibri" panose="020F0502020204030204" pitchFamily="34" charset="0"/>
                <a:cs typeface="Times New Roman" panose="02020603050405020304" pitchFamily="18" charset="0"/>
              </a:rPr>
              <a:t>, over the period 2010 to 2023</a:t>
            </a:r>
            <a:r>
              <a:rPr lang="en-KE" sz="1800" kern="100" dirty="0">
                <a:solidFill>
                  <a:srgbClr val="374151"/>
                </a:solidFill>
                <a:effectLst/>
                <a:latin typeface="Söhne"/>
                <a:ea typeface="Calibri" panose="020F0502020204030204" pitchFamily="34" charset="0"/>
                <a:cs typeface="Times New Roman" panose="02020603050405020304" pitchFamily="18" charset="0"/>
              </a:rPr>
              <a:t> </a:t>
            </a:r>
            <a:endParaRPr lang="en-US" sz="1800" kern="100" dirty="0">
              <a:solidFill>
                <a:srgbClr val="374151"/>
              </a:solidFill>
              <a:effectLst/>
              <a:latin typeface="Söhne"/>
              <a:ea typeface="Calibri" panose="020F0502020204030204" pitchFamily="34" charset="0"/>
              <a:cs typeface="Times New Roman" panose="02020603050405020304" pitchFamily="18" charset="0"/>
            </a:endParaRPr>
          </a:p>
          <a:p>
            <a:r>
              <a:rPr lang="en-US" dirty="0"/>
              <a:t>You may evaluate the patterns in three ways: </a:t>
            </a:r>
          </a:p>
          <a:p>
            <a:r>
              <a:rPr lang="en-US" dirty="0"/>
              <a:t>1. As numbers of PLHIV</a:t>
            </a:r>
          </a:p>
          <a:p>
            <a:r>
              <a:rPr lang="en-US" dirty="0"/>
              <a:t>2. As % of those eligible, i.e. the 95-95-95 targets</a:t>
            </a:r>
          </a:p>
          <a:p>
            <a:r>
              <a:rPr lang="en-US" dirty="0"/>
              <a:t>3. As % of all PLHIV, i.e. the population-level testing and treatment cascade.</a:t>
            </a:r>
          </a:p>
        </p:txBody>
      </p:sp>
      <p:sp>
        <p:nvSpPr>
          <p:cNvPr id="4" name="Slide Number Placeholder 3"/>
          <p:cNvSpPr>
            <a:spLocks noGrp="1"/>
          </p:cNvSpPr>
          <p:nvPr>
            <p:ph type="sldNum" sz="quarter" idx="5"/>
          </p:nvPr>
        </p:nvSpPr>
        <p:spPr/>
        <p:txBody>
          <a:bodyPr/>
          <a:lstStyle/>
          <a:p>
            <a:fld id="{523B704D-9A56-4BE7-9B00-7FDF7739138E}" type="slidenum">
              <a:rPr lang="en-CH" smtClean="0"/>
              <a:t>15</a:t>
            </a:fld>
            <a:endParaRPr lang="en-CH"/>
          </a:p>
        </p:txBody>
      </p:sp>
    </p:spTree>
    <p:extLst>
      <p:ext uri="{BB962C8B-B14F-4D97-AF65-F5344CB8AC3E}">
        <p14:creationId xmlns:p14="http://schemas.microsoft.com/office/powerpoint/2010/main" val="1165765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374151"/>
                </a:solidFill>
                <a:effectLst/>
                <a:latin typeface="Söhne"/>
                <a:ea typeface="Calibri" panose="020F0502020204030204" pitchFamily="34" charset="0"/>
                <a:cs typeface="Times New Roman" panose="02020603050405020304" pitchFamily="18" charset="0"/>
              </a:rPr>
              <a:t>15</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Here you see the cascade as numbers, and as % of those eligible.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numbers, verify and ensure that each step has fewer individuals than the preceding step.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 of those eligible, no result for any group and year should exceed 100%.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Errors, such as more people on treatment than diagnosed, must be rectified. Large increases or declines in the cascade should be explained, comparing current estimates with previous years. Understanding the disparities between the 90-90-90 targets and the cascade is crucial. To ensure accuracy, key reviews include validating data sources, cross-referencing with reliable systems, and conducting quality assurance checks. This ensures reliable HIV data tracking and treatment progression.</a:t>
            </a:r>
            <a:endParaRPr lang="en-KE" dirty="0">
              <a:effectLst/>
            </a:endParaRPr>
          </a:p>
          <a:p>
            <a:endParaRPr lang="en-US" dirty="0"/>
          </a:p>
        </p:txBody>
      </p:sp>
      <p:sp>
        <p:nvSpPr>
          <p:cNvPr id="4" name="Slide Number Placeholder 3"/>
          <p:cNvSpPr>
            <a:spLocks noGrp="1"/>
          </p:cNvSpPr>
          <p:nvPr>
            <p:ph type="sldNum" sz="quarter" idx="5"/>
          </p:nvPr>
        </p:nvSpPr>
        <p:spPr/>
        <p:txBody>
          <a:bodyPr/>
          <a:lstStyle/>
          <a:p>
            <a:fld id="{523B704D-9A56-4BE7-9B00-7FDF7739138E}" type="slidenum">
              <a:rPr lang="en-CH" smtClean="0"/>
              <a:t>16</a:t>
            </a:fld>
            <a:endParaRPr lang="en-CH"/>
          </a:p>
        </p:txBody>
      </p:sp>
    </p:spTree>
    <p:extLst>
      <p:ext uri="{BB962C8B-B14F-4D97-AF65-F5344CB8AC3E}">
        <p14:creationId xmlns:p14="http://schemas.microsoft.com/office/powerpoint/2010/main" val="2697672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Adult ART is a driver of your overall epidemic estimate, since ART reduces mortality, and also infectivity and new infections. </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Here a recap of the various steps and options you have to validate adult ART data.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Program Statistics, visualize i.e. ‘Plot’ the year-on-year trend in ART scale-up. Identifying and explain or correct any sudden jumps or drops.</a:t>
            </a:r>
            <a:endParaRPr lang="en-KE" dirty="0">
              <a:effectLst/>
            </a:endParaRP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you did a national Data Quality Audit, you may adjust national ART numbers according to its results. (IN the 2023 round, for example Morocco and Panama used this option – see next slide).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Results, through ART coverage graphs and the Treatment Cascade, ensure that ART numbers never exceed the Spectrum-estimated PLHIV.</a:t>
            </a:r>
            <a:endParaRPr lang="en-KE" dirty="0">
              <a:effectLst/>
            </a:endParaRP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Under Validation, you may compare adults starting ART as well as the cohort currently (staying) on ART, between Spectrum's allocation and your program data. </a:t>
            </a:r>
          </a:p>
          <a:p>
            <a:pPr marL="0" marR="0" algn="l" rtl="0" eaLnBrk="1" latinLnBrk="0" hangingPunct="1">
              <a:lnSpc>
                <a:spcPct val="107000"/>
              </a:lnSpc>
              <a:spcBef>
                <a:spcPts val="0"/>
              </a:spcBef>
              <a:spcAft>
                <a:spcPts val="800"/>
              </a:spcAf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High-burden countries with one or more national household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sero</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-survey can also compare ART coverage with coverage measured in a survey.  </a:t>
            </a:r>
            <a:endParaRPr lang="en-KE" dirty="0">
              <a:effectLst/>
            </a:endParaRPr>
          </a:p>
          <a:p>
            <a:pPr marL="0" algn="l" rtl="0" eaLnBrk="1" latinLnBrk="0" hangingPunct="1">
              <a:spcBef>
                <a:spcPts val="0"/>
              </a:spcBef>
              <a:spcAft>
                <a:spcPts val="0"/>
              </a:spcAft>
            </a:pPr>
            <a:br>
              <a:rPr lang="en-US" sz="1800" b="0" i="0" kern="1200" dirty="0">
                <a:solidFill>
                  <a:srgbClr val="000000"/>
                </a:solidFill>
                <a:effectLst/>
                <a:latin typeface="Söhne"/>
                <a:ea typeface="+mn-ea"/>
                <a:cs typeface="+mn-cs"/>
              </a:rPr>
            </a:br>
            <a:endParaRPr lang="en-KE" dirty="0">
              <a:effectLst/>
            </a:endParaRPr>
          </a:p>
          <a:p>
            <a:pPr algn="l"/>
            <a:endParaRPr lang="en-US" dirty="0"/>
          </a:p>
        </p:txBody>
      </p:sp>
      <p:sp>
        <p:nvSpPr>
          <p:cNvPr id="4" name="Slide Number Placeholder 3"/>
          <p:cNvSpPr>
            <a:spLocks noGrp="1"/>
          </p:cNvSpPr>
          <p:nvPr>
            <p:ph type="sldNum" sz="quarter" idx="5"/>
          </p:nvPr>
        </p:nvSpPr>
        <p:spPr/>
        <p:txBody>
          <a:bodyPr/>
          <a:lstStyle/>
          <a:p>
            <a:fld id="{523B704D-9A56-4BE7-9B00-7FDF7739138E}" type="slidenum">
              <a:rPr lang="en-CH" smtClean="0"/>
              <a:t>17</a:t>
            </a:fld>
            <a:endParaRPr lang="en-CH"/>
          </a:p>
        </p:txBody>
      </p:sp>
    </p:spTree>
    <p:extLst>
      <p:ext uri="{BB962C8B-B14F-4D97-AF65-F5344CB8AC3E}">
        <p14:creationId xmlns:p14="http://schemas.microsoft.com/office/powerpoint/2010/main" val="2464149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January-February,  you may not yet have the final program and surveillance data for the full year of 2023.</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Your final 2024 Spectrum estimation can be fitted and completed only after that.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cs typeface="Times New Roman" panose="02020603050405020304" pitchFamily="18" charset="0"/>
              </a:rPr>
              <a:t>But meanwhile, you can proceed and do and review draft model fits, to already advance as much as possible.  </a:t>
            </a:r>
            <a:endParaRPr lang="en-KE" dirty="0">
              <a:effectLst/>
            </a:endParaRP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you should put into Spectrum instead of missing data varies by indicator: </a:t>
            </a:r>
          </a:p>
          <a:p>
            <a:pPr marL="347472" marR="0" lvl="0" indent="-347472" algn="l" defTabSz="914400" rtl="0" eaLnBrk="1" fontAlgn="auto" latinLnBrk="0" hangingPunct="1">
              <a:lnSpc>
                <a:spcPct val="107000"/>
              </a:lnSpc>
              <a:spcBef>
                <a:spcPts val="0"/>
              </a:spcBef>
              <a:spcAft>
                <a:spcPts val="800"/>
              </a:spcAft>
              <a:buClrTx/>
              <a:buSzTx/>
              <a:buFontTx/>
              <a:buNone/>
              <a:tabLst>
                <a:tab pos="457200" algn="l"/>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ART and PMTCT numbers: Options include setting 2023 as a target percentage based on 2022 numbers, or inputting partial-year 2023 data. DO not put 0 or else Spectrum would estimate a jump in new infections!</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For prevalence-type data, like routine ANC testing data inputted to EPP and the fertility fitter, you may enter the prevalence based in the first half (or three quarters) of the year.  </a:t>
            </a: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CSAVR, for New diagnoses and AIDS deaths: Leave 2023 values BLANK. </a:t>
            </a:r>
          </a:p>
          <a:p>
            <a:pPr marL="347472" marR="0" indent="-347472" algn="l" rtl="0" eaLnBrk="1" latinLnBrk="0" hangingPunct="1">
              <a:lnSpc>
                <a:spcPct val="107000"/>
              </a:lnSpc>
              <a:spcBef>
                <a:spcPts val="0"/>
              </a:spcBef>
              <a:spcAft>
                <a:spcPts val="800"/>
              </a:spcAft>
              <a:tabLst>
                <a:tab pos="457200" algn="l"/>
              </a:tabLst>
            </a:pP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7472" marR="0" indent="-347472" algn="l" rtl="0" eaLnBrk="1" latinLnBrk="0" hangingPunct="1">
              <a:lnSpc>
                <a:spcPct val="107000"/>
              </a:lnSpc>
              <a:spcBef>
                <a:spcPts val="0"/>
              </a:spcBef>
              <a:spcAft>
                <a:spcPts val="800"/>
              </a:spcAft>
              <a:tabLst>
                <a:tab pos="457200" algn="l"/>
              </a:tabLs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data types, even partial-year, can be entered in Excel, for Data Quality review purposes.</a:t>
            </a:r>
            <a:endParaRPr lang="en-KE" sz="1800" dirty="0">
              <a:effectLst/>
            </a:endParaRPr>
          </a:p>
          <a:p>
            <a:pPr marL="347472" marR="0" indent="-347472" algn="l" rtl="0" eaLnBrk="1" latinLnBrk="0" hangingPunct="1">
              <a:lnSpc>
                <a:spcPct val="107000"/>
              </a:lnSpc>
              <a:spcBef>
                <a:spcPts val="0"/>
              </a:spcBef>
              <a:spcAft>
                <a:spcPts val="800"/>
              </a:spcAft>
              <a:tabLst>
                <a:tab pos="457200" algn="l"/>
              </a:tabLs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matter your temporary solution, documenting the provisional status in your Data Excel file and within Spectrum in the 'Source' fields in AIM and EPP.</a:t>
            </a:r>
            <a:endParaRPr lang="en-KE" dirty="0">
              <a:effectLst/>
            </a:endParaRPr>
          </a:p>
          <a:p>
            <a:pPr algn="l"/>
            <a:endParaRPr lang="en-CH"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B6CE11-3631-4A58-9931-8E7135B8174C}"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0991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3660D5-ED4C-41CA-8F92-89CB6C57A1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623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Mathematical models, like the AIDS Impact Module (AIM) in Spectrum software, provide vital insights as nationally representative exact counts are unachievable in most settings.</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Developed by UNAIDS and Avenir Health, the module utilizes HIV surveillance, surveys, and program data alongside demographics to project key HIV estimates, including people living with HIV, new infections, AIDS-related mortality and treatment coverage.</a:t>
            </a:r>
            <a:endParaRPr lang="en-KE" dirty="0">
              <a:effectLst/>
            </a:endParaRPr>
          </a:p>
          <a:p>
            <a:pPr marL="171450" indent="-171450" algn="l">
              <a:buFont typeface="Arial" panose="020B0604020202020204" pitchFamily="34" charset="0"/>
              <a:buChar char="•"/>
            </a:pPr>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2</a:t>
            </a:fld>
            <a:endParaRPr lang="en-CH"/>
          </a:p>
        </p:txBody>
      </p:sp>
    </p:spTree>
    <p:extLst>
      <p:ext uri="{BB962C8B-B14F-4D97-AF65-F5344CB8AC3E}">
        <p14:creationId xmlns:p14="http://schemas.microsoft.com/office/powerpoint/2010/main" val="406048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Data quality issues in HIV estimation modules can distort epidemic projections, affecting resource allocation and program planning.</a:t>
            </a:r>
            <a:endParaRPr lang="en-KE">
              <a:effectLst/>
            </a:endParaRPr>
          </a:p>
          <a:p>
            <a:pPr marL="0" marR="0" algn="l" rtl="0" eaLnBrk="1" latinLnBrk="0" hangingPunct="1">
              <a:lnSpc>
                <a:spcPct val="107000"/>
              </a:lnSpc>
              <a:spcBef>
                <a:spcPts val="0"/>
              </a:spcBef>
              <a:spcAft>
                <a:spcPts val="800"/>
              </a:spcAft>
            </a:pPr>
            <a:r>
              <a:rPr lang="en-US"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Inaccurate data may lead to underestimation or overestimation of HIV burden, hindering effective response strategies and potentially exacerbating the epidemic's impact on public health.</a:t>
            </a:r>
            <a:endParaRPr lang="en-KE">
              <a:effectLst/>
            </a:endParaRPr>
          </a:p>
          <a:p>
            <a:endParaRPr lang="en-KE"/>
          </a:p>
        </p:txBody>
      </p:sp>
      <p:sp>
        <p:nvSpPr>
          <p:cNvPr id="4" name="Slide Number Placeholder 3"/>
          <p:cNvSpPr>
            <a:spLocks noGrp="1"/>
          </p:cNvSpPr>
          <p:nvPr>
            <p:ph type="sldNum" sz="quarter" idx="5"/>
          </p:nvPr>
        </p:nvSpPr>
        <p:spPr/>
        <p:txBody>
          <a:bodyPr/>
          <a:lstStyle/>
          <a:p>
            <a:fld id="{0A6A75E5-EEA6-4699-9135-78D05B2AA1DC}" type="slidenum">
              <a:rPr lang="en-CH" smtClean="0"/>
              <a:t>3</a:t>
            </a:fld>
            <a:endParaRPr lang="en-CH"/>
          </a:p>
        </p:txBody>
      </p:sp>
    </p:spTree>
    <p:extLst>
      <p:ext uri="{BB962C8B-B14F-4D97-AF65-F5344CB8AC3E}">
        <p14:creationId xmlns:p14="http://schemas.microsoft.com/office/powerpoint/2010/main" val="4032733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br>
              <a:rPr lang="en-US" dirty="0"/>
            </a:br>
            <a:r>
              <a:rPr lang="en-US" dirty="0"/>
              <a:t>See </a:t>
            </a:r>
            <a:r>
              <a:rPr lang="en-US" i="1" dirty="0"/>
              <a:t>Guide to update a Spectrum HIV estimation </a:t>
            </a:r>
            <a:r>
              <a:rPr lang="en-US" i="0" dirty="0"/>
              <a:t>(Word document, on https://hivtools.unaids.org/hiv-estimates-training-material-en/):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Decision tree Figure 1</a:t>
            </a:r>
            <a:endParaRPr lang="en-CH" dirty="0"/>
          </a:p>
          <a:p>
            <a:endParaRPr lang="en-CH" dirty="0"/>
          </a:p>
        </p:txBody>
      </p:sp>
      <p:sp>
        <p:nvSpPr>
          <p:cNvPr id="4" name="Slide Number Placeholder 3"/>
          <p:cNvSpPr>
            <a:spLocks noGrp="1"/>
          </p:cNvSpPr>
          <p:nvPr>
            <p:ph type="sldNum" sz="quarter" idx="5"/>
          </p:nvPr>
        </p:nvSpPr>
        <p:spPr/>
        <p:txBody>
          <a:bodyPr/>
          <a:lstStyle/>
          <a:p>
            <a:fld id="{A671EB5F-83F3-497B-B51D-09B785C8EBFD}" type="slidenum">
              <a:rPr lang="en-US" smtClean="0"/>
              <a:t>4</a:t>
            </a:fld>
            <a:endParaRPr lang="en-US"/>
          </a:p>
        </p:txBody>
      </p:sp>
    </p:spTree>
    <p:extLst>
      <p:ext uri="{BB962C8B-B14F-4D97-AF65-F5344CB8AC3E}">
        <p14:creationId xmlns:p14="http://schemas.microsoft.com/office/powerpoint/2010/main" val="126778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CSAVR allows for the incorporation of various inputs to generate adult estimates. The inputs for this model are:</a:t>
            </a:r>
            <a:endParaRPr lang="en-KE" dirty="0">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first-time HIV diagnoses</a:t>
            </a:r>
            <a:endParaRPr lang="en-KE" dirty="0">
              <a:effectLst/>
            </a:endParaRPr>
          </a:p>
          <a:p>
            <a:pPr marL="347472" marR="0" indent="-347472" algn="l" rtl="0" eaLnBrk="1" latinLnBrk="0" hangingPunct="1">
              <a:lnSpc>
                <a:spcPct val="107000"/>
              </a:lnSpc>
              <a:spcBef>
                <a:spcPts val="0"/>
              </a:spcBef>
              <a:spcAft>
                <a:spcPts val="0"/>
              </a:spcAft>
              <a:buFont typeface="Arial" panose="020B0604020202020204" pitchFamily="34" charset="0"/>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AIDS-related deaths from vital registration systems</a:t>
            </a:r>
            <a:endParaRPr lang="en-KE" dirty="0">
              <a:effectLst/>
            </a:endParaRPr>
          </a:p>
          <a:p>
            <a:pPr marL="347472" marR="0" indent="-347472" algn="l" rtl="0" eaLnBrk="1" latinLnBrk="0" hangingPunct="1">
              <a:lnSpc>
                <a:spcPct val="107000"/>
              </a:lnSpc>
              <a:spcBef>
                <a:spcPts val="0"/>
              </a:spcBef>
              <a:spcAft>
                <a:spcPts val="800"/>
              </a:spcAft>
              <a:buFont typeface="Arial" panose="020B0604020202020204" pitchFamily="34" charset="0"/>
              <a:buChar cha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Optionally New HIV diagnoses by CD4 cell count category</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All three inputs are specific to adults aged 15 years and older. You will enter the total and if possible disaggregations by sex and age.</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New case diagnoses data to enter to CSAVR should: </a:t>
            </a:r>
            <a:b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Include all first-time diagnoses reports to the national surveillance system, whether HIV or AIDS, and for all residents – whether national or non-national, so also including immigrants with a first-time HIV diagnosis. In contrast, immigrants who had been diagnosed abroad (previously positive) already before immigration should be entered not in CSAVR, but in AIM Incidence &gt; HIV+ immigrants.</a:t>
            </a:r>
            <a:endParaRPr lang="en-KE" dirty="0">
              <a:effectLst/>
            </a:endParaRPr>
          </a:p>
          <a:p>
            <a:pPr marL="347472" marR="0" indent="-347472" algn="l" rtl="0" eaLnBrk="1" latinLnBrk="0" hangingPunct="1">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entering or revising new diagnoses, update any older entries that may have been revised due to delays in notifications or missing reports from specific regions or facilities.</a:t>
            </a:r>
            <a:endParaRPr lang="en-KE" dirty="0">
              <a:effectLst/>
            </a:endParaRPr>
          </a:p>
          <a:p>
            <a:pPr marL="347472" marR="0" indent="-347472" algn="l" rtl="0" eaLnBrk="1" latinLnBrk="0" hangingPunct="1">
              <a:lnSpc>
                <a:spcPct val="107000"/>
              </a:lnSpc>
              <a:spcBef>
                <a:spcPts val="0"/>
              </a:spcBef>
              <a:spcAft>
                <a:spcPts val="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complete counts are not yet available for a year, leave the data for that year blank. Do not enter 0: CSAVR would read that as if there had been 0 diagnoses (or deaths) that year.</a:t>
            </a:r>
            <a:endParaRPr lang="en-KE" dirty="0">
              <a:effectLst/>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5</a:t>
            </a:fld>
            <a:endParaRPr lang="en-US"/>
          </a:p>
        </p:txBody>
      </p:sp>
    </p:spTree>
    <p:extLst>
      <p:ext uri="{BB962C8B-B14F-4D97-AF65-F5344CB8AC3E}">
        <p14:creationId xmlns:p14="http://schemas.microsoft.com/office/powerpoint/2010/main" val="384191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US" sz="1800" b="0" i="0" kern="1200" dirty="0">
                <a:solidFill>
                  <a:srgbClr val="505050"/>
                </a:solidFill>
                <a:effectLst/>
                <a:latin typeface="Source Sans Pro" panose="020B0503030403020204" pitchFamily="34" charset="0"/>
                <a:ea typeface="+mn-ea"/>
                <a:cs typeface="+mn-cs"/>
              </a:rPr>
              <a:t>https://www.thelancet.com/journals/lancet/article/PIIS0140-6736(17)32152-9/fulltext </a:t>
            </a:r>
            <a:endParaRPr lang="en-KE" dirty="0">
              <a:effectLst/>
            </a:endParaRPr>
          </a:p>
          <a:p>
            <a:pPr marL="0" algn="l" rtl="0" eaLnBrk="1" latinLnBrk="0" hangingPunct="1">
              <a:spcBef>
                <a:spcPts val="0"/>
              </a:spcBef>
              <a:spcAft>
                <a:spcPts val="0"/>
              </a:spcAft>
            </a:pPr>
            <a:r>
              <a:rPr lang="en-US" sz="1800" b="0" i="0" kern="1200" dirty="0">
                <a:solidFill>
                  <a:srgbClr val="505050"/>
                </a:solidFill>
                <a:effectLst/>
                <a:latin typeface="Source Sans Pro" panose="020B0503030403020204" pitchFamily="34" charset="0"/>
                <a:ea typeface="+mn-ea"/>
                <a:cs typeface="+mn-cs"/>
              </a:rPr>
              <a:t>The IHME created a star rating system for the overall quality of cause of death data for each location each year.</a:t>
            </a:r>
            <a:endParaRPr lang="en-KE" dirty="0">
              <a:effectLst/>
            </a:endParaRPr>
          </a:p>
          <a:p>
            <a:pPr marL="0" algn="l" rtl="0" eaLnBrk="1" latinLnBrk="0" hangingPunct="1">
              <a:spcBef>
                <a:spcPts val="0"/>
              </a:spcBef>
              <a:spcAft>
                <a:spcPts val="0"/>
              </a:spcAft>
            </a:pPr>
            <a:r>
              <a:rPr lang="en-US" sz="1800" b="0" i="0" kern="1200" dirty="0">
                <a:solidFill>
                  <a:srgbClr val="505050"/>
                </a:solidFill>
                <a:effectLst/>
                <a:latin typeface="Source Sans Pro" panose="020B0503030403020204" pitchFamily="34" charset="0"/>
                <a:ea typeface="+mn-ea"/>
                <a:cs typeface="+mn-cs"/>
              </a:rPr>
              <a:t>This system represents VR completeness, percentage of deaths coded to causes that cannot be true underlying causes of death (garbage codes), detail of the cause list and age groups, and time periods covered. </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Using CSAVR requires good quality, complete entries of AIDS-related deaths among adults 15 years and above. </a:t>
            </a: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indication of the quality and completeness of cause-of-death reporting is provided by the Institute for Health Metrics (IHME), alongside their Global Burden of Disease (GBD) analysis in 2019: 2A denotes high-quality cause of death data, 2B reasonable quality.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2C classification in the IHME's 2019 GBD indicate poor completeness and/or quality of Vital Registration. Countries in this group should not input death data (neither country-reported nor IHME-adjusted) into CSAVR and probably instead use the EPP model.</a:t>
            </a:r>
            <a:endParaRPr lang="en-KE" sz="1800" dirty="0">
              <a:effectLst/>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6</a:t>
            </a:fld>
            <a:endParaRPr lang="en-US"/>
          </a:p>
        </p:txBody>
      </p:sp>
    </p:spTree>
    <p:extLst>
      <p:ext uri="{BB962C8B-B14F-4D97-AF65-F5344CB8AC3E}">
        <p14:creationId xmlns:p14="http://schemas.microsoft.com/office/powerpoint/2010/main" val="1246726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EPP model, in contrast to CSAVR; fits adult prevalence and incidence to prevalence data from sentinel surveillance and surveys. But EPP can still also use HIV and AIDS Case diagnoses, as part of its validation. After doing your EPP data entry and fitting, under ‘Fitting Results’ go to Data check, and compare the EPP-estimated initial rise in the epidemic against your national case diagnoses. Case diagnoses of HIV are expected to follow (</a:t>
            </a:r>
            <a:r>
              <a:rPr lang="en-US" sz="1800" kern="1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withn</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some lag and allowance for under-reporting) the new infections. AIDS case diagnoses are a proxy for imminent deaths from AIDS, that is, in the era before ART was available, most people diagnosed with AIDS would die within a year. In the example shown (from Peru), the rise in AIDS case diagnoses (the red dots in the lower graph) suggest that the EPP estimate (the blue line) was too early. In such cases, you may want to try an alternative curve in EPP (e.g. R-Hybrid instead of EPP-Classic) for one or more subpopulations, to improve the fit. </a:t>
            </a:r>
            <a:endParaRPr lang="en-KE" dirty="0">
              <a:effectLst/>
            </a:endParaRPr>
          </a:p>
          <a:p>
            <a:pPr defTabSz="942289">
              <a:defRPr/>
            </a:pPr>
            <a:endParaRPr lang="en-US" dirty="0"/>
          </a:p>
        </p:txBody>
      </p:sp>
      <p:sp>
        <p:nvSpPr>
          <p:cNvPr id="4" name="Slide Number Placeholder 3"/>
          <p:cNvSpPr>
            <a:spLocks noGrp="1"/>
          </p:cNvSpPr>
          <p:nvPr>
            <p:ph type="sldNum" sz="quarter" idx="5"/>
          </p:nvPr>
        </p:nvSpPr>
        <p:spPr/>
        <p:txBody>
          <a:bodyPr/>
          <a:lstStyle/>
          <a:p>
            <a:fld id="{E5F4B4AD-9710-49A7-B214-561577097D0C}" type="slidenum">
              <a:rPr lang="en-US" smtClean="0"/>
              <a:t>7</a:t>
            </a:fld>
            <a:endParaRPr lang="en-US"/>
          </a:p>
        </p:txBody>
      </p:sp>
    </p:spTree>
    <p:extLst>
      <p:ext uri="{BB962C8B-B14F-4D97-AF65-F5344CB8AC3E}">
        <p14:creationId xmlns:p14="http://schemas.microsoft.com/office/powerpoint/2010/main" val="324614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validation recommended in EPP is to look at the estimated rise in incidence, across all sub-</a:t>
            </a:r>
            <a:r>
              <a:rPr lang="en-US" dirty="0" err="1"/>
              <a:t>ppulations</a:t>
            </a:r>
            <a:r>
              <a:rPr lang="en-US" dirty="0"/>
              <a:t>. Typically, HIV will have spread among key populations, before the general population. </a:t>
            </a:r>
          </a:p>
          <a:p>
            <a:r>
              <a:rPr lang="en-US" dirty="0"/>
              <a:t>In this example, from Jamaica in an earlier estimation round, EPP estimated that incidence rose among </a:t>
            </a:r>
            <a:r>
              <a:rPr lang="en-US" dirty="0" err="1"/>
              <a:t>among</a:t>
            </a:r>
            <a:r>
              <a:rPr lang="en-US" dirty="0"/>
              <a:t> lower-risk men and women (called ‘Remaining’ men and women) before it rose among MSM. This pattern is implausible or at least atypical. It should also spur your examination of the respective curves, and your possible adjustment of one or more of them, to ensure a plausible sequence of epidemic spread across the subpopulations. Again, trying the R-Hybrid curve instead of EPP-Classic may help avoid a too abrupt early estimated rise in prevalence and incidence, resulting in more plausible and coherent patterns.</a:t>
            </a:r>
            <a:endParaRPr lang="en-CH" dirty="0"/>
          </a:p>
        </p:txBody>
      </p:sp>
      <p:sp>
        <p:nvSpPr>
          <p:cNvPr id="4" name="Slide Number Placeholder 3"/>
          <p:cNvSpPr>
            <a:spLocks noGrp="1"/>
          </p:cNvSpPr>
          <p:nvPr>
            <p:ph type="sldNum" sz="quarter" idx="5"/>
          </p:nvPr>
        </p:nvSpPr>
        <p:spPr/>
        <p:txBody>
          <a:bodyPr/>
          <a:lstStyle/>
          <a:p>
            <a:fld id="{0A6A75E5-EEA6-4699-9135-78D05B2AA1DC}" type="slidenum">
              <a:rPr lang="en-CH" smtClean="0"/>
              <a:t>8</a:t>
            </a:fld>
            <a:endParaRPr lang="en-CH"/>
          </a:p>
        </p:txBody>
      </p:sp>
    </p:spTree>
    <p:extLst>
      <p:ext uri="{BB962C8B-B14F-4D97-AF65-F5344CB8AC3E}">
        <p14:creationId xmlns:p14="http://schemas.microsoft.com/office/powerpoint/2010/main" val="1139579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en-KE" dirty="0">
              <a:effectLst/>
            </a:endParaRPr>
          </a:p>
          <a:p>
            <a:pPr marL="0" marR="0" algn="l" rtl="0" eaLnBrk="1" latinLnBrk="0" hangingPunct="1">
              <a:lnSpc>
                <a:spcPct val="107000"/>
              </a:lnSpc>
              <a:spcBef>
                <a:spcPts val="0"/>
              </a:spcBef>
              <a:spcAft>
                <a:spcPts val="800"/>
              </a:spcAft>
            </a:pP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you enter PMTCT and ART data, before existing the Program Statistics editor, PLOT the data, to identify and (if needed) correct any unexplained year-on-year fluctuations in entries. This check helps to ensure accurate and consistent data, before you proceed to fitting your Spectrum estimate to them. </a:t>
            </a:r>
            <a:endParaRPr lang="en-KE" dirty="0"/>
          </a:p>
        </p:txBody>
      </p:sp>
      <p:sp>
        <p:nvSpPr>
          <p:cNvPr id="4" name="Slide Number Placeholder 3"/>
          <p:cNvSpPr>
            <a:spLocks noGrp="1"/>
          </p:cNvSpPr>
          <p:nvPr>
            <p:ph type="sldNum" sz="quarter" idx="5"/>
          </p:nvPr>
        </p:nvSpPr>
        <p:spPr/>
        <p:txBody>
          <a:bodyPr/>
          <a:lstStyle/>
          <a:p>
            <a:fld id="{0A6A75E5-EEA6-4699-9135-78D05B2AA1DC}" type="slidenum">
              <a:rPr lang="en-CH" smtClean="0"/>
              <a:t>9</a:t>
            </a:fld>
            <a:endParaRPr lang="en-CH"/>
          </a:p>
        </p:txBody>
      </p:sp>
    </p:spTree>
    <p:extLst>
      <p:ext uri="{BB962C8B-B14F-4D97-AF65-F5344CB8AC3E}">
        <p14:creationId xmlns:p14="http://schemas.microsoft.com/office/powerpoint/2010/main" val="2446646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620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124E-C3A5-49FB-B861-B759FED5D65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19C13-FA7E-43F1-9B6F-013B01AA8D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3CC8F2-D789-40A0-BA7E-24709466FFC8}"/>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5" name="Footer Placeholder 4">
            <a:extLst>
              <a:ext uri="{FF2B5EF4-FFF2-40B4-BE49-F238E27FC236}">
                <a16:creationId xmlns:a16="http://schemas.microsoft.com/office/drawing/2014/main" id="{63071FB8-08B4-4AC0-868C-CBD7579BF5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EC68F7-3092-4F4E-AC53-067204D98F95}"/>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372858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6C0136-518A-4BBC-A0CE-0FB0CD288ACB}"/>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512494-6EC1-4C4B-BECB-213B611BE805}"/>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E183C-90B0-45A4-A717-ACA59657E5C2}"/>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5" name="Footer Placeholder 4">
            <a:extLst>
              <a:ext uri="{FF2B5EF4-FFF2-40B4-BE49-F238E27FC236}">
                <a16:creationId xmlns:a16="http://schemas.microsoft.com/office/drawing/2014/main" id="{68CB01A2-FD83-44AB-B7AD-D7856F6A1D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AC001A-56FC-45C1-9316-8E80E29D5E83}"/>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3006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pPr algn="r"/>
            <a:r>
              <a:rPr lang="en-US"/>
              <a:t>27 October 2020</a:t>
            </a:r>
          </a:p>
        </p:txBody>
      </p:sp>
      <p:sp>
        <p:nvSpPr>
          <p:cNvPr id="5" name="Footer Placeholder 4"/>
          <p:cNvSpPr>
            <a:spLocks noGrp="1"/>
          </p:cNvSpPr>
          <p:nvPr>
            <p:ph type="ftr" sz="quarter" idx="11"/>
          </p:nvPr>
        </p:nvSpPr>
        <p:spPr/>
        <p:txBody>
          <a:body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9" name="Picture 8" descr="A drawing of a person&#10;&#10;Description automatically generated">
            <a:extLst>
              <a:ext uri="{FF2B5EF4-FFF2-40B4-BE49-F238E27FC236}">
                <a16:creationId xmlns:a16="http://schemas.microsoft.com/office/drawing/2014/main" id="{4C781C65-89A0-D821-3DBE-8E6654676A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10" name="Picture 9">
            <a:extLst>
              <a:ext uri="{FF2B5EF4-FFF2-40B4-BE49-F238E27FC236}">
                <a16:creationId xmlns:a16="http://schemas.microsoft.com/office/drawing/2014/main" id="{F99FB926-B739-BF7A-F25E-B0E2E611D3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spTree>
    <p:extLst>
      <p:ext uri="{BB962C8B-B14F-4D97-AF65-F5344CB8AC3E}">
        <p14:creationId xmlns:p14="http://schemas.microsoft.com/office/powerpoint/2010/main" val="4952475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pic>
        <p:nvPicPr>
          <p:cNvPr id="7" name="Picture 6" descr="A drawing of a person&#10;&#10;Description automatically generated">
            <a:extLst>
              <a:ext uri="{FF2B5EF4-FFF2-40B4-BE49-F238E27FC236}">
                <a16:creationId xmlns:a16="http://schemas.microsoft.com/office/drawing/2014/main" id="{0632D3AC-D3FC-B59E-F367-46D9F89DF9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pic>
        <p:nvPicPr>
          <p:cNvPr id="8" name="Picture 7">
            <a:extLst>
              <a:ext uri="{FF2B5EF4-FFF2-40B4-BE49-F238E27FC236}">
                <a16:creationId xmlns:a16="http://schemas.microsoft.com/office/drawing/2014/main" id="{62A9D02C-E8AA-BD6D-0F22-A7D2B4D29FC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spTree>
    <p:extLst>
      <p:ext uri="{BB962C8B-B14F-4D97-AF65-F5344CB8AC3E}">
        <p14:creationId xmlns:p14="http://schemas.microsoft.com/office/powerpoint/2010/main" val="225145302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43093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1/26/2024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31503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1/26/2024</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26869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1/26/2024</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14873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4417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1/26/2024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1353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0DCAB935-559F-4407-8413-F2F3FA067680}"/>
              </a:ext>
            </a:extLst>
          </p:cNvPr>
          <p:cNvSpPr/>
          <p:nvPr userDrawn="1"/>
        </p:nvSpPr>
        <p:spPr>
          <a:xfrm>
            <a:off x="8458204" y="2438393"/>
            <a:ext cx="3047996" cy="3047994"/>
          </a:xfrm>
          <a:prstGeom prst="ellipse">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97F62A2-5490-45AB-8D82-DC4A63B71232}"/>
              </a:ext>
            </a:extLst>
          </p:cNvPr>
          <p:cNvCxnSpPr>
            <a:cxnSpLocks/>
          </p:cNvCxnSpPr>
          <p:nvPr userDrawn="1"/>
        </p:nvCxnSpPr>
        <p:spPr>
          <a:xfrm flipH="1">
            <a:off x="762000" y="4243465"/>
            <a:ext cx="9621864" cy="0"/>
          </a:xfrm>
          <a:prstGeom prst="line">
            <a:avLst/>
          </a:prstGeom>
          <a:ln w="12700">
            <a:solidFill>
              <a:srgbClr val="9E0B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758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1/26/2024</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02966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79205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78248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53437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808413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3E4435-288E-4867-86C9-AC204AE2EDA1}" type="datetime1">
              <a:rPr lang="en-US" smtClean="0"/>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9720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F309FC1-E349-41A5-ACCA-F1FA58A9EF60}" type="datetime1">
              <a:rPr lang="en-US" smtClean="0"/>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9438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FDCF7354-DFB3-43E7-ACA8-DEEBBAAEB320}" type="datetime1">
              <a:rPr lang="en-US" smtClean="0"/>
              <a:t>1/26/2024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96087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AB6BE36-069C-4738-BAFD-28F99B3029F2}" type="datetime1">
              <a:rPr lang="en-US" smtClean="0"/>
              <a:t>1/26/2024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481283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321A5-36AA-4B5F-B71C-859EFA0F58C2}" type="datetime1">
              <a:rPr lang="en-US" smtClean="0"/>
              <a:t>1/26/2024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6687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04C7-987B-4D69-9CB1-63D250B4F8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CFF961F-1797-4C7F-8244-7E7F1144F35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C33E2-4EA9-49DC-8C31-8C8528276614}"/>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5" name="Footer Placeholder 4">
            <a:extLst>
              <a:ext uri="{FF2B5EF4-FFF2-40B4-BE49-F238E27FC236}">
                <a16:creationId xmlns:a16="http://schemas.microsoft.com/office/drawing/2014/main" id="{4508F034-706F-4E52-BC3D-B0EDA0ABBDE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F8E7A1-46C0-4EA3-A99C-A0912BECAAAD}"/>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4356283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5181600" y="990600"/>
            <a:ext cx="6039484" cy="48768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3A4476-C741-4AC8-B733-B09FA321348F}" type="datetime1">
              <a:rPr lang="en-US" smtClean="0"/>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644416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a:p>
        </p:txBody>
      </p:sp>
      <p:sp>
        <p:nvSpPr>
          <p:cNvPr id="3" name="Picture Placeholder 2"/>
          <p:cNvSpPr>
            <a:spLocks noGrp="1"/>
          </p:cNvSpPr>
          <p:nvPr>
            <p:ph type="pic" idx="1"/>
          </p:nvPr>
        </p:nvSpPr>
        <p:spPr>
          <a:xfrm>
            <a:off x="5181600" y="990600"/>
            <a:ext cx="6041136" cy="487680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2004E4-D788-4D23-A726-57C914F79B63}" type="datetime1">
              <a:rPr lang="en-US" smtClean="0"/>
              <a:t>1/26/2024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110614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131842B-0357-4E51-9AB8-050808C402D1}" type="datetime1">
              <a:rPr lang="en-US" smtClean="0"/>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603962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7F53F09-9B5A-4D46-8032-11E10B805A4C}" type="datetime1">
              <a:rPr lang="en-US" smtClean="0"/>
              <a:t>1/26/2024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357515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A4EC07-70EF-A364-EB2D-4CFCF998031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3" name="Text Placeholder 2">
            <a:extLst>
              <a:ext uri="{FF2B5EF4-FFF2-40B4-BE49-F238E27FC236}">
                <a16:creationId xmlns:a16="http://schemas.microsoft.com/office/drawing/2014/main" id="{3159CA24-7586-DF39-6F6F-B39C5D782DA0}"/>
              </a:ext>
            </a:extLst>
          </p:cNvPr>
          <p:cNvSpPr>
            <a:spLocks noGrp="1"/>
          </p:cNvSpPr>
          <p:nvPr>
            <p:ph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800"/>
            </a:lvl1pPr>
            <a:lvl2pPr>
              <a:defRPr sz="2400"/>
            </a:lvl2pPr>
            <a:lvl3pPr>
              <a:defRPr sz="2000"/>
            </a:lvl3pPr>
            <a:lvl4pPr>
              <a:defRPr sz="1800"/>
            </a:lvl4pPr>
            <a:lvl5pPr>
              <a:defRPr sz="18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62963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8C49-E9DD-4D0D-862F-BB7CF229CEA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730445-0408-4E47-BCDE-30A78B66A7E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8FA6E-FC67-4049-AE4D-4956F412760F}"/>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5" name="Footer Placeholder 4">
            <a:extLst>
              <a:ext uri="{FF2B5EF4-FFF2-40B4-BE49-F238E27FC236}">
                <a16:creationId xmlns:a16="http://schemas.microsoft.com/office/drawing/2014/main" id="{E8B2CC8B-C4F5-42EF-96E1-B1B02FAAE1E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9E65C-58F3-4538-B846-63ED5A0BA1DB}"/>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339293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6338-EF2A-4AD2-9F14-EDC55EB80B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5D3EA12-59EF-4CED-965A-0C93768EFE6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48E5B5-7F70-4454-A2BA-2E8E6DA67F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90577C-4697-4AED-AA68-09A3533F0663}"/>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6" name="Footer Placeholder 5">
            <a:extLst>
              <a:ext uri="{FF2B5EF4-FFF2-40B4-BE49-F238E27FC236}">
                <a16:creationId xmlns:a16="http://schemas.microsoft.com/office/drawing/2014/main" id="{554BE9FB-64E8-4F2A-8EBA-E5694FB637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A1210F-8A7B-48A5-9544-48E095E32C64}"/>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29753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801F-98BD-4691-A203-A346B727815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C930E7F-1B14-476C-9487-3644E6A3E3B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EFE93-BEFA-4D91-BB43-43D7B2C1B63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26358B-3E5D-4893-9DBA-A824C1106E4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89E166-32A6-4012-AC70-F3A72FD35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7FB745-8AA8-424A-9852-90515DE8518A}"/>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8" name="Footer Placeholder 7">
            <a:extLst>
              <a:ext uri="{FF2B5EF4-FFF2-40B4-BE49-F238E27FC236}">
                <a16:creationId xmlns:a16="http://schemas.microsoft.com/office/drawing/2014/main" id="{E255BF40-A19A-4ECA-BEFC-F23370DEB9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42B8030-8978-4CA1-A629-66F4B67DFA18}"/>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075099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A317-EA9F-4A9E-A795-90FF00F8437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83D1DB-76C5-4AAE-A7C9-EF4EBAD6EB90}"/>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4" name="Footer Placeholder 3">
            <a:extLst>
              <a:ext uri="{FF2B5EF4-FFF2-40B4-BE49-F238E27FC236}">
                <a16:creationId xmlns:a16="http://schemas.microsoft.com/office/drawing/2014/main" id="{94780B5A-A9F7-4367-9775-935C82739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BFE9709-08EA-41F9-BBAC-D57198CEA215}"/>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12482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8EC1F-9697-4D7A-B706-89DD1412BB7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33370E-34E2-4D40-9F3A-FFC32694F43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9F2535-9790-4558-B7E0-E62AE836604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0E4B64-3E09-4385-A936-DD7202D0ADDC}"/>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6" name="Footer Placeholder 5">
            <a:extLst>
              <a:ext uri="{FF2B5EF4-FFF2-40B4-BE49-F238E27FC236}">
                <a16:creationId xmlns:a16="http://schemas.microsoft.com/office/drawing/2014/main" id="{4A976F57-F234-4028-B155-ABF231FF6C0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C456858-4635-4030-BB77-D6FEA90EF656}"/>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796243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8F1C-A784-4B27-917A-F9341DE442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140E28-FE54-4C7A-BB59-C931E978311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5E41BC-17FC-4503-BA3A-37584AA3992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68B895-218A-4C21-B925-A5A22BBF9492}"/>
              </a:ext>
            </a:extLst>
          </p:cNvPr>
          <p:cNvSpPr>
            <a:spLocks noGrp="1"/>
          </p:cNvSpPr>
          <p:nvPr>
            <p:ph type="dt" sz="half" idx="10"/>
          </p:nvPr>
        </p:nvSpPr>
        <p:spPr>
          <a:xfrm>
            <a:off x="838200" y="6356350"/>
            <a:ext cx="2743200" cy="365125"/>
          </a:xfrm>
          <a:prstGeom prst="rect">
            <a:avLst/>
          </a:prstGeom>
        </p:spPr>
        <p:txBody>
          <a:bodyPr/>
          <a:lstStyle/>
          <a:p>
            <a:fld id="{8F564414-39B2-48BF-A0B4-BABA583B1E17}" type="datetimeFigureOut">
              <a:rPr lang="en-US" smtClean="0"/>
              <a:t>1/26/2024</a:t>
            </a:fld>
            <a:endParaRPr lang="en-US"/>
          </a:p>
        </p:txBody>
      </p:sp>
      <p:sp>
        <p:nvSpPr>
          <p:cNvPr id="6" name="Footer Placeholder 5">
            <a:extLst>
              <a:ext uri="{FF2B5EF4-FFF2-40B4-BE49-F238E27FC236}">
                <a16:creationId xmlns:a16="http://schemas.microsoft.com/office/drawing/2014/main" id="{D675999C-5A32-4663-8CA0-6D175E979A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54A44C-9981-4A81-825B-BEA50BE11628}"/>
              </a:ext>
            </a:extLst>
          </p:cNvPr>
          <p:cNvSpPr>
            <a:spLocks noGrp="1"/>
          </p:cNvSpPr>
          <p:nvPr>
            <p:ph type="sldNum" sz="quarter" idx="12"/>
          </p:nvPr>
        </p:nvSpPr>
        <p:spPr>
          <a:xfrm>
            <a:off x="8610600" y="6356350"/>
            <a:ext cx="2743200" cy="365125"/>
          </a:xfrm>
          <a:prstGeom prst="rect">
            <a:avLst/>
          </a:prstGeom>
        </p:spPr>
        <p:txBody>
          <a:bodyPr/>
          <a:lstStyle/>
          <a:p>
            <a:fld id="{E52747EF-42F4-40BD-83A2-B810AD140825}" type="slidenum">
              <a:rPr lang="en-US" smtClean="0"/>
              <a:t>‹#›</a:t>
            </a:fld>
            <a:endParaRPr lang="en-US"/>
          </a:p>
        </p:txBody>
      </p:sp>
    </p:spTree>
    <p:extLst>
      <p:ext uri="{BB962C8B-B14F-4D97-AF65-F5344CB8AC3E}">
        <p14:creationId xmlns:p14="http://schemas.microsoft.com/office/powerpoint/2010/main" val="281887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5B0DFD-D262-453F-BB1E-56623533DBB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hthoek 6">
            <a:extLst>
              <a:ext uri="{FF2B5EF4-FFF2-40B4-BE49-F238E27FC236}">
                <a16:creationId xmlns:a16="http://schemas.microsoft.com/office/drawing/2014/main" id="{EEF15D85-2358-4394-9578-2422A053D8DA}"/>
              </a:ext>
            </a:extLst>
          </p:cNvPr>
          <p:cNvSpPr/>
          <p:nvPr userDrawn="1"/>
        </p:nvSpPr>
        <p:spPr>
          <a:xfrm>
            <a:off x="0" y="0"/>
            <a:ext cx="12192000" cy="94865"/>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Shape 6">
            <a:extLst>
              <a:ext uri="{FF2B5EF4-FFF2-40B4-BE49-F238E27FC236}">
                <a16:creationId xmlns:a16="http://schemas.microsoft.com/office/drawing/2014/main" id="{2D0DBBF7-2416-42C2-96D4-5925DCA54373}"/>
              </a:ext>
            </a:extLst>
          </p:cNvPr>
          <p:cNvSpPr/>
          <p:nvPr userDrawn="1"/>
        </p:nvSpPr>
        <p:spPr>
          <a:xfrm flipH="1">
            <a:off x="-4" y="6314440"/>
            <a:ext cx="11774414" cy="543560"/>
          </a:xfrm>
          <a:custGeom>
            <a:avLst/>
            <a:gdLst>
              <a:gd name="connsiteX0" fmla="*/ 8478520 w 8478520"/>
              <a:gd name="connsiteY0" fmla="*/ 0 h 543560"/>
              <a:gd name="connsiteX1" fmla="*/ 401320 w 8478520"/>
              <a:gd name="connsiteY1" fmla="*/ 0 h 543560"/>
              <a:gd name="connsiteX2" fmla="*/ 0 w 8478520"/>
              <a:gd name="connsiteY2" fmla="*/ 543560 h 543560"/>
              <a:gd name="connsiteX3" fmla="*/ 8473440 w 8478520"/>
              <a:gd name="connsiteY3" fmla="*/ 543560 h 543560"/>
              <a:gd name="connsiteX4" fmla="*/ 8478520 w 8478520"/>
              <a:gd name="connsiteY4" fmla="*/ 0 h 543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8520" h="543560">
                <a:moveTo>
                  <a:pt x="8478520" y="0"/>
                </a:moveTo>
                <a:lnTo>
                  <a:pt x="401320" y="0"/>
                </a:lnTo>
                <a:lnTo>
                  <a:pt x="0" y="543560"/>
                </a:lnTo>
                <a:lnTo>
                  <a:pt x="8473440" y="543560"/>
                </a:lnTo>
                <a:cubicBezTo>
                  <a:pt x="8475133" y="362373"/>
                  <a:pt x="8476827" y="181187"/>
                  <a:pt x="8478520" y="0"/>
                </a:cubicBezTo>
                <a:close/>
              </a:path>
            </a:pathLst>
          </a:cu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pic>
        <p:nvPicPr>
          <p:cNvPr id="5" name="Picture 4" descr="A white letter on a black background&#10;&#10;Description automatically generated with medium confidence">
            <a:extLst>
              <a:ext uri="{FF2B5EF4-FFF2-40B4-BE49-F238E27FC236}">
                <a16:creationId xmlns:a16="http://schemas.microsoft.com/office/drawing/2014/main" id="{05295A07-E8B5-E5D2-E498-3D9CA0D29E7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680565" y="6373732"/>
            <a:ext cx="529562" cy="424976"/>
          </a:xfrm>
          <a:prstGeom prst="rect">
            <a:avLst/>
          </a:prstGeom>
        </p:spPr>
      </p:pic>
      <p:pic>
        <p:nvPicPr>
          <p:cNvPr id="8" name="Picture 7" descr="A red x on a black background&#10;&#10;Description automatically generated with low confidence">
            <a:extLst>
              <a:ext uri="{FF2B5EF4-FFF2-40B4-BE49-F238E27FC236}">
                <a16:creationId xmlns:a16="http://schemas.microsoft.com/office/drawing/2014/main" id="{D467AC63-8361-6663-5A28-1D392E3C365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627717" y="6247727"/>
            <a:ext cx="610272" cy="610272"/>
          </a:xfrm>
          <a:prstGeom prst="rect">
            <a:avLst/>
          </a:prstGeom>
        </p:spPr>
      </p:pic>
    </p:spTree>
    <p:extLst>
      <p:ext uri="{BB962C8B-B14F-4D97-AF65-F5344CB8AC3E}">
        <p14:creationId xmlns:p14="http://schemas.microsoft.com/office/powerpoint/2010/main" val="25276384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C896AE3-6EC7-44DF-A5E2-A7206509E49E}" type="datetimeFigureOut">
              <a:rPr lang="en-CH" smtClean="0"/>
              <a:t>26/01/2024</a:t>
            </a:fld>
            <a:endParaRPr lang="en-CH"/>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CH"/>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5249D86-B59B-4375-8711-C352E9FD6E26}" type="slidenum">
              <a:rPr lang="en-CH" smtClean="0"/>
              <a:t>‹#›</a:t>
            </a:fld>
            <a:endParaRPr lang="en-CH"/>
          </a:p>
        </p:txBody>
      </p:sp>
    </p:spTree>
    <p:extLst>
      <p:ext uri="{BB962C8B-B14F-4D97-AF65-F5344CB8AC3E}">
        <p14:creationId xmlns:p14="http://schemas.microsoft.com/office/powerpoint/2010/main" val="20466330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1B3E1B2-61B7-4AC3-9E39-640B9985D1A7}" type="datetime1">
              <a:rPr lang="en-US" smtClean="0"/>
              <a:t>1/26/2024</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239866104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 Id="rId5" Type="http://schemas.openxmlformats.org/officeDocument/2006/relationships/chart" Target="../charts/char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thelancet.com/cms/10.1016/S2352-3018(21)00152-1/attachment/7371c03e-887f-4e26-a718-bae190b81c2f/mmc1.pd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27C386B-FBEE-434F-B519-2A935AF42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C71EF-9A7C-C5B1-9948-698969879ADF}"/>
              </a:ext>
            </a:extLst>
          </p:cNvPr>
          <p:cNvSpPr>
            <a:spLocks noGrp="1"/>
          </p:cNvSpPr>
          <p:nvPr>
            <p:ph type="ctrTitle"/>
          </p:nvPr>
        </p:nvSpPr>
        <p:spPr>
          <a:xfrm>
            <a:off x="1516351" y="772833"/>
            <a:ext cx="6597678" cy="3840384"/>
          </a:xfrm>
        </p:spPr>
        <p:txBody>
          <a:bodyPr anchor="b">
            <a:normAutofit fontScale="90000"/>
          </a:bodyPr>
          <a:lstStyle/>
          <a:p>
            <a:br>
              <a:rPr lang="en-US" sz="3800">
                <a:solidFill>
                  <a:schemeClr val="tx1"/>
                </a:solidFill>
                <a:latin typeface="Arial" panose="020B0604020202020204" pitchFamily="34" charset="0"/>
                <a:cs typeface="Arial" panose="020B0604020202020204" pitchFamily="34" charset="0"/>
              </a:rPr>
            </a:br>
            <a:r>
              <a:rPr lang="en-KE" sz="4800">
                <a:solidFill>
                  <a:schemeClr val="tx1"/>
                </a:solidFill>
              </a:rPr>
              <a:t>Program and surveillance data collation &amp; data quality review</a:t>
            </a:r>
            <a:br>
              <a:rPr lang="en-US" sz="4800">
                <a:solidFill>
                  <a:schemeClr val="tx1"/>
                </a:solidFill>
              </a:rPr>
            </a:br>
            <a:br>
              <a:rPr lang="en-US" sz="3800" b="1">
                <a:solidFill>
                  <a:schemeClr val="tx1"/>
                </a:solidFill>
                <a:latin typeface="Arial" panose="020B0604020202020204" pitchFamily="34" charset="0"/>
                <a:cs typeface="Arial" panose="020B0604020202020204" pitchFamily="34" charset="0"/>
              </a:rPr>
            </a:br>
            <a:r>
              <a:rPr lang="en-US" sz="2700">
                <a:solidFill>
                  <a:schemeClr val="tx1"/>
                </a:solidFill>
              </a:rPr>
              <a:t>Anna Yakusik, Eline Korenromp</a:t>
            </a:r>
            <a:br>
              <a:rPr lang="en-US" sz="2700">
                <a:solidFill>
                  <a:schemeClr val="tx1"/>
                </a:solidFill>
              </a:rPr>
            </a:br>
            <a:r>
              <a:rPr lang="en-US" sz="2700">
                <a:solidFill>
                  <a:schemeClr val="tx1"/>
                </a:solidFill>
              </a:rPr>
              <a:t>UNAIDS, Data for Impact</a:t>
            </a:r>
            <a:endParaRPr lang="en-CH" sz="4800">
              <a:solidFill>
                <a:schemeClr val="tx1"/>
              </a:solidFill>
            </a:endParaRPr>
          </a:p>
        </p:txBody>
      </p:sp>
      <p:sp>
        <p:nvSpPr>
          <p:cNvPr id="3" name="Subtitle 2">
            <a:extLst>
              <a:ext uri="{FF2B5EF4-FFF2-40B4-BE49-F238E27FC236}">
                <a16:creationId xmlns:a16="http://schemas.microsoft.com/office/drawing/2014/main" id="{C46E9B0A-1DDF-2386-E8BD-1BE1CB8DD19A}"/>
              </a:ext>
            </a:extLst>
          </p:cNvPr>
          <p:cNvSpPr>
            <a:spLocks noGrp="1"/>
          </p:cNvSpPr>
          <p:nvPr>
            <p:ph type="subTitle" idx="1"/>
          </p:nvPr>
        </p:nvSpPr>
        <p:spPr>
          <a:xfrm>
            <a:off x="1516351" y="4688566"/>
            <a:ext cx="6590020" cy="1047042"/>
          </a:xfrm>
        </p:spPr>
        <p:txBody>
          <a:bodyPr>
            <a:noAutofit/>
          </a:bodyPr>
          <a:lstStyle/>
          <a:p>
            <a:endParaRPr lang="en-US" sz="1600" b="1" dirty="0">
              <a:solidFill>
                <a:schemeClr val="accent1"/>
              </a:solidFill>
            </a:endParaRPr>
          </a:p>
          <a:p>
            <a:r>
              <a:rPr lang="en-US" sz="1600" spc="-100" dirty="0">
                <a:solidFill>
                  <a:schemeClr val="accent1"/>
                </a:solidFill>
                <a:latin typeface="+mj-lt"/>
                <a:ea typeface="+mj-ea"/>
                <a:cs typeface="+mj-cs"/>
              </a:rPr>
              <a:t>Webinar ‘EPP &amp; CSAVR for Concentrated epidemics’</a:t>
            </a:r>
          </a:p>
          <a:p>
            <a:r>
              <a:rPr lang="en-US" sz="1600" spc="-100" dirty="0">
                <a:solidFill>
                  <a:schemeClr val="accent1"/>
                </a:solidFill>
                <a:latin typeface="+mj-lt"/>
                <a:ea typeface="+mj-ea"/>
                <a:cs typeface="+mj-cs"/>
              </a:rPr>
              <a:t>25 January 2024</a:t>
            </a:r>
            <a:br>
              <a:rPr lang="en-CH" sz="1600" spc="-100" dirty="0">
                <a:solidFill>
                  <a:schemeClr val="accent1"/>
                </a:solidFill>
                <a:latin typeface="+mj-lt"/>
                <a:ea typeface="+mj-ea"/>
                <a:cs typeface="+mj-cs"/>
              </a:rPr>
            </a:br>
            <a:endParaRPr lang="en-CH" sz="1600" spc="-100" dirty="0">
              <a:solidFill>
                <a:schemeClr val="accent1"/>
              </a:solidFill>
              <a:latin typeface="+mj-lt"/>
              <a:ea typeface="+mj-ea"/>
              <a:cs typeface="+mj-cs"/>
            </a:endParaRPr>
          </a:p>
        </p:txBody>
      </p:sp>
      <p:sp>
        <p:nvSpPr>
          <p:cNvPr id="24" name="Rectangle 23">
            <a:extLst>
              <a:ext uri="{FF2B5EF4-FFF2-40B4-BE49-F238E27FC236}">
                <a16:creationId xmlns:a16="http://schemas.microsoft.com/office/drawing/2014/main" id="{66085C62-ADF2-4CC0-B14D-F4B678F11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72832"/>
            <a:ext cx="1194619"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6" name="Rectangle 25">
            <a:extLst>
              <a:ext uri="{FF2B5EF4-FFF2-40B4-BE49-F238E27FC236}">
                <a16:creationId xmlns:a16="http://schemas.microsoft.com/office/drawing/2014/main" id="{034EF5D1-2322-4C79-BA38-EDD477732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16784" y="758952"/>
            <a:ext cx="278312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pic>
        <p:nvPicPr>
          <p:cNvPr id="4" name="Picture 3">
            <a:extLst>
              <a:ext uri="{FF2B5EF4-FFF2-40B4-BE49-F238E27FC236}">
                <a16:creationId xmlns:a16="http://schemas.microsoft.com/office/drawing/2014/main" id="{391409F5-3E62-0B05-FF89-52B052542F3D}"/>
              </a:ext>
            </a:extLst>
          </p:cNvPr>
          <p:cNvPicPr>
            <a:picLocks noChangeAspect="1"/>
          </p:cNvPicPr>
          <p:nvPr/>
        </p:nvPicPr>
        <p:blipFill>
          <a:blip r:embed="rId3"/>
          <a:stretch>
            <a:fillRect/>
          </a:stretch>
        </p:blipFill>
        <p:spPr>
          <a:xfrm>
            <a:off x="10200377" y="6322859"/>
            <a:ext cx="1857375" cy="428625"/>
          </a:xfrm>
          <a:prstGeom prst="rect">
            <a:avLst/>
          </a:prstGeom>
        </p:spPr>
      </p:pic>
      <p:pic>
        <p:nvPicPr>
          <p:cNvPr id="5" name="Picture 4">
            <a:extLst>
              <a:ext uri="{FF2B5EF4-FFF2-40B4-BE49-F238E27FC236}">
                <a16:creationId xmlns:a16="http://schemas.microsoft.com/office/drawing/2014/main" id="{1693AC18-0A32-68DA-8B58-16494405F0A9}"/>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563014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92A11-1A93-B8BA-92F5-115E6A77886D}"/>
              </a:ext>
            </a:extLst>
          </p:cNvPr>
          <p:cNvSpPr>
            <a:spLocks noGrp="1"/>
          </p:cNvSpPr>
          <p:nvPr>
            <p:ph type="title"/>
          </p:nvPr>
        </p:nvSpPr>
        <p:spPr>
          <a:xfrm>
            <a:off x="106651" y="1350478"/>
            <a:ext cx="2673927" cy="4122670"/>
          </a:xfrm>
        </p:spPr>
        <p:txBody>
          <a:bodyPr vert="horz" lIns="91440" tIns="45720" rIns="91440" bIns="45720" rtlCol="0" anchor="ctr">
            <a:noAutofit/>
          </a:bodyPr>
          <a:lstStyle/>
          <a:p>
            <a:r>
              <a:rPr lang="en-US" sz="3600" dirty="0"/>
              <a:t>HIV tests in Antenatal Care (ANC)</a:t>
            </a:r>
            <a:br>
              <a:rPr lang="en-US" sz="3600" dirty="0"/>
            </a:br>
            <a:br>
              <a:rPr lang="en-US" sz="3600" dirty="0"/>
            </a:br>
            <a:r>
              <a:rPr lang="en-US" sz="3600" dirty="0"/>
              <a:t>Graphs to validate consistency across  ANC indicators </a:t>
            </a:r>
          </a:p>
        </p:txBody>
      </p:sp>
      <p:pic>
        <p:nvPicPr>
          <p:cNvPr id="5" name="Content Placeholder 4">
            <a:extLst>
              <a:ext uri="{FF2B5EF4-FFF2-40B4-BE49-F238E27FC236}">
                <a16:creationId xmlns:a16="http://schemas.microsoft.com/office/drawing/2014/main" id="{A0E1A2BB-2123-85F0-078A-339B07CA9499}"/>
              </a:ext>
            </a:extLst>
          </p:cNvPr>
          <p:cNvPicPr>
            <a:picLocks noGrp="1" noChangeAspect="1"/>
          </p:cNvPicPr>
          <p:nvPr>
            <p:ph idx="1"/>
          </p:nvPr>
        </p:nvPicPr>
        <p:blipFill>
          <a:blip r:embed="rId3"/>
          <a:srcRect/>
          <a:stretch/>
        </p:blipFill>
        <p:spPr>
          <a:xfrm>
            <a:off x="2657549" y="39136"/>
            <a:ext cx="9534451" cy="6554403"/>
          </a:xfr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8B64D62-1CC9-4033-6A03-38B28BAD1B79}"/>
              </a:ext>
            </a:extLst>
          </p:cNvPr>
          <p:cNvPicPr>
            <a:picLocks noChangeAspect="1"/>
          </p:cNvPicPr>
          <p:nvPr/>
        </p:nvPicPr>
        <p:blipFill>
          <a:blip r:embed="rId4"/>
          <a:stretch>
            <a:fillRect/>
          </a:stretch>
        </p:blipFill>
        <p:spPr>
          <a:xfrm>
            <a:off x="10208690" y="6164915"/>
            <a:ext cx="1857375" cy="428625"/>
          </a:xfrm>
          <a:prstGeom prst="rect">
            <a:avLst/>
          </a:prstGeom>
        </p:spPr>
      </p:pic>
      <p:pic>
        <p:nvPicPr>
          <p:cNvPr id="4" name="Picture 3">
            <a:extLst>
              <a:ext uri="{FF2B5EF4-FFF2-40B4-BE49-F238E27FC236}">
                <a16:creationId xmlns:a16="http://schemas.microsoft.com/office/drawing/2014/main" id="{3831B12B-BC27-0E03-4DD7-7263BE9B280F}"/>
              </a:ext>
            </a:extLst>
          </p:cNvPr>
          <p:cNvPicPr>
            <a:picLocks noChangeAspect="1"/>
          </p:cNvPicPr>
          <p:nvPr/>
        </p:nvPicPr>
        <p:blipFill>
          <a:blip r:embed="rId5"/>
          <a:stretch>
            <a:fillRect/>
          </a:stretch>
        </p:blipFill>
        <p:spPr>
          <a:xfrm>
            <a:off x="125935" y="6159945"/>
            <a:ext cx="1409700" cy="647700"/>
          </a:xfrm>
          <a:prstGeom prst="rect">
            <a:avLst/>
          </a:prstGeom>
        </p:spPr>
      </p:pic>
      <p:sp>
        <p:nvSpPr>
          <p:cNvPr id="10" name="Oval 9">
            <a:extLst>
              <a:ext uri="{FF2B5EF4-FFF2-40B4-BE49-F238E27FC236}">
                <a16:creationId xmlns:a16="http://schemas.microsoft.com/office/drawing/2014/main" id="{83AB37B7-96A5-1852-4DDA-9796F9DF49B6}"/>
              </a:ext>
            </a:extLst>
          </p:cNvPr>
          <p:cNvSpPr/>
          <p:nvPr/>
        </p:nvSpPr>
        <p:spPr>
          <a:xfrm>
            <a:off x="10841696" y="4730497"/>
            <a:ext cx="591362" cy="428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663699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93057" y="180975"/>
            <a:ext cx="3095586" cy="5841001"/>
          </a:xfrm>
        </p:spPr>
        <p:txBody>
          <a:bodyPr>
            <a:noAutofit/>
          </a:bodyPr>
          <a:lstStyle/>
          <a:p>
            <a:r>
              <a:rPr lang="en-US"/>
              <a:t>Routine ANC testing </a:t>
            </a:r>
            <a:br>
              <a:rPr lang="en-US"/>
            </a:br>
            <a:r>
              <a:rPr lang="en-US"/>
              <a:t>data:</a:t>
            </a:r>
            <a:br>
              <a:rPr lang="en-US"/>
            </a:br>
            <a:br>
              <a:rPr lang="en-US"/>
            </a:br>
            <a:r>
              <a:rPr lang="en-US"/>
              <a:t>Use only good-quality,  representative data/years for fitting EPP and fertility</a:t>
            </a: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188643" y="180975"/>
            <a:ext cx="8775700" cy="6248400"/>
          </a:xfrm>
        </p:spPr>
        <p:txBody>
          <a:bodyPr>
            <a:normAutofit fontScale="85000" lnSpcReduction="10000"/>
          </a:bodyPr>
          <a:lstStyle/>
          <a:p>
            <a:pPr marL="0" indent="0">
              <a:buNone/>
            </a:pPr>
            <a:r>
              <a:rPr lang="en-US" b="1">
                <a:solidFill>
                  <a:schemeClr val="tx1"/>
                </a:solidFill>
                <a:latin typeface="Cambria" panose="02040503050406030204" pitchFamily="18" charset="0"/>
                <a:ea typeface="Cambria" panose="02040503050406030204" pitchFamily="18" charset="0"/>
              </a:rPr>
              <a:t>Routine testing data </a:t>
            </a:r>
            <a:r>
              <a:rPr lang="en-US">
                <a:solidFill>
                  <a:schemeClr val="tx1"/>
                </a:solidFill>
                <a:latin typeface="Cambria" panose="02040503050406030204" pitchFamily="18" charset="0"/>
                <a:ea typeface="Cambria" panose="02040503050406030204" pitchFamily="18" charset="0"/>
              </a:rPr>
              <a:t>can be challenging, sometimes difficult to discern trends from reporting artefacts</a:t>
            </a:r>
          </a:p>
          <a:p>
            <a:r>
              <a:rPr lang="en-US">
                <a:solidFill>
                  <a:schemeClr val="tx1"/>
                </a:solidFill>
                <a:latin typeface="Cambria" panose="02040503050406030204" pitchFamily="18" charset="0"/>
                <a:ea typeface="Cambria" panose="02040503050406030204" pitchFamily="18" charset="0"/>
              </a:rPr>
              <a:t>Initial guidance on ANC sentinel surveillance suggested focus on high burden ANC sites</a:t>
            </a:r>
          </a:p>
          <a:p>
            <a:r>
              <a:rPr lang="en-US">
                <a:solidFill>
                  <a:schemeClr val="tx1"/>
                </a:solidFill>
                <a:latin typeface="Cambria" panose="02040503050406030204" pitchFamily="18" charset="0"/>
                <a:ea typeface="Cambria" panose="02040503050406030204" pitchFamily="18" charset="0"/>
              </a:rPr>
              <a:t>HIV testing at ANC scaled-up as HIV testing at ANC was rolled out, then stabilized </a:t>
            </a:r>
            <a:r>
              <a:rPr lang="en-US">
                <a:solidFill>
                  <a:schemeClr val="tx1"/>
                </a:solidFill>
                <a:latin typeface="Cambria" panose="02040503050406030204" pitchFamily="18" charset="0"/>
                <a:ea typeface="Cambria" panose="02040503050406030204" pitchFamily="18" charset="0"/>
                <a:sym typeface="Wingdings" panose="05000000000000000000" pitchFamily="2" charset="2"/>
              </a:rPr>
              <a:t> </a:t>
            </a:r>
            <a:r>
              <a:rPr lang="en-US" b="1">
                <a:solidFill>
                  <a:schemeClr val="tx1"/>
                </a:solidFill>
                <a:latin typeface="Cambria" panose="02040503050406030204" pitchFamily="18" charset="0"/>
                <a:ea typeface="Cambria" panose="02040503050406030204" pitchFamily="18" charset="0"/>
                <a:sym typeface="Wingdings" panose="05000000000000000000" pitchFamily="2" charset="2"/>
              </a:rPr>
              <a:t>early years not nationally representative</a:t>
            </a:r>
            <a:r>
              <a:rPr lang="en-US">
                <a:solidFill>
                  <a:schemeClr val="tx1"/>
                </a:solidFill>
                <a:latin typeface="Cambria" panose="02040503050406030204" pitchFamily="18" charset="0"/>
                <a:ea typeface="Cambria" panose="02040503050406030204" pitchFamily="18" charset="0"/>
              </a:rPr>
              <a:t>.</a:t>
            </a:r>
          </a:p>
          <a:p>
            <a:r>
              <a:rPr lang="en-US">
                <a:solidFill>
                  <a:schemeClr val="tx1"/>
                </a:solidFill>
                <a:latin typeface="Cambria" panose="02040503050406030204" pitchFamily="18" charset="0"/>
                <a:ea typeface="Cambria" panose="02040503050406030204" pitchFamily="18" charset="0"/>
              </a:rPr>
              <a:t>Managing individual level reporting difficult, especially before electronic reporting systems are available</a:t>
            </a:r>
            <a:br>
              <a:rPr lang="en-US">
                <a:solidFill>
                  <a:schemeClr val="tx1"/>
                </a:solidFill>
                <a:latin typeface="Cambria" panose="02040503050406030204" pitchFamily="18" charset="0"/>
                <a:ea typeface="Cambria" panose="02040503050406030204" pitchFamily="18" charset="0"/>
              </a:rPr>
            </a:br>
            <a:endParaRPr lang="en-US">
              <a:solidFill>
                <a:schemeClr val="tx1"/>
              </a:solidFill>
              <a:latin typeface="Cambria" panose="02040503050406030204" pitchFamily="18" charset="0"/>
              <a:ea typeface="Cambria" panose="02040503050406030204" pitchFamily="18" charset="0"/>
            </a:endParaRPr>
          </a:p>
          <a:p>
            <a:pPr marL="0" indent="0">
              <a:buNone/>
            </a:pPr>
            <a:r>
              <a:rPr lang="en-US" b="1">
                <a:solidFill>
                  <a:schemeClr val="tx1"/>
                </a:solidFill>
                <a:latin typeface="Cambria" panose="02040503050406030204" pitchFamily="18" charset="0"/>
                <a:ea typeface="Cambria" panose="02040503050406030204" pitchFamily="18" charset="0"/>
              </a:rPr>
              <a:t>Before using ANC-RT data:</a:t>
            </a:r>
          </a:p>
          <a:p>
            <a:r>
              <a:rPr lang="en-US" b="1">
                <a:solidFill>
                  <a:schemeClr val="tx1"/>
                </a:solidFill>
                <a:latin typeface="Cambria" panose="02040503050406030204" pitchFamily="18" charset="0"/>
                <a:ea typeface="Cambria" panose="02040503050406030204" pitchFamily="18" charset="0"/>
              </a:rPr>
              <a:t>Include women already known to be positive </a:t>
            </a:r>
            <a:r>
              <a:rPr lang="en-US">
                <a:solidFill>
                  <a:schemeClr val="tx1"/>
                </a:solidFill>
                <a:latin typeface="Cambria" panose="02040503050406030204" pitchFamily="18" charset="0"/>
                <a:ea typeface="Cambria" panose="02040503050406030204" pitchFamily="18" charset="0"/>
              </a:rPr>
              <a:t>(but not re-tested) </a:t>
            </a: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in both numerator (HIV+) and denominator (sample size).</a:t>
            </a:r>
          </a:p>
          <a:p>
            <a:r>
              <a:rPr lang="en-US">
                <a:solidFill>
                  <a:schemeClr val="tx1"/>
                </a:solidFill>
                <a:latin typeface="Cambria" panose="02040503050406030204" pitchFamily="18" charset="0"/>
                <a:ea typeface="Cambria" panose="02040503050406030204" pitchFamily="18" charset="0"/>
              </a:rPr>
              <a:t>Count all first tests (max. one per pregnancy) </a:t>
            </a: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 including first tests at labor or delivery</a:t>
            </a:r>
          </a:p>
          <a:p>
            <a:r>
              <a:rPr lang="en-US">
                <a:solidFill>
                  <a:schemeClr val="tx1"/>
                </a:solidFill>
                <a:latin typeface="Cambria" panose="02040503050406030204" pitchFamily="18" charset="0"/>
                <a:ea typeface="Cambria" panose="02040503050406030204" pitchFamily="18" charset="0"/>
              </a:rPr>
              <a:t>Fit only </a:t>
            </a:r>
            <a:r>
              <a:rPr lang="en-US" b="1">
                <a:solidFill>
                  <a:schemeClr val="tx1"/>
                </a:solidFill>
                <a:latin typeface="Cambria" panose="02040503050406030204" pitchFamily="18" charset="0"/>
                <a:ea typeface="Cambria" panose="02040503050406030204" pitchFamily="18" charset="0"/>
              </a:rPr>
              <a:t>years of data that are complete, or representative </a:t>
            </a:r>
            <a:r>
              <a:rPr lang="en-US">
                <a:solidFill>
                  <a:schemeClr val="tx1"/>
                </a:solidFill>
                <a:latin typeface="Cambria" panose="02040503050406030204" pitchFamily="18" charset="0"/>
                <a:ea typeface="Cambria" panose="02040503050406030204" pitchFamily="18" charset="0"/>
              </a:rPr>
              <a:t>nation-wide.</a:t>
            </a:r>
          </a:p>
          <a:p>
            <a:r>
              <a:rPr lang="en-US">
                <a:solidFill>
                  <a:schemeClr val="tx1"/>
                </a:solidFill>
                <a:latin typeface="Cambria" panose="02040503050406030204" pitchFamily="18" charset="0"/>
                <a:ea typeface="Cambria" panose="02040503050406030204" pitchFamily="18" charset="0"/>
              </a:rPr>
              <a:t>Watch for sharp increases or decreases; prevalence trends should be stable</a:t>
            </a:r>
          </a:p>
          <a:p>
            <a:r>
              <a:rPr lang="en-US">
                <a:solidFill>
                  <a:schemeClr val="tx1"/>
                </a:solidFill>
                <a:latin typeface="Cambria" panose="02040503050406030204" pitchFamily="18" charset="0"/>
                <a:ea typeface="Cambria" panose="02040503050406030204" pitchFamily="18" charset="0"/>
              </a:rPr>
              <a:t>Watch for: false positives, changes in testing algorithms, stockouts and their impacts, and rates of refusal.</a:t>
            </a:r>
          </a:p>
          <a:p>
            <a:r>
              <a:rPr lang="en-US">
                <a:solidFill>
                  <a:schemeClr val="bg1">
                    <a:lumMod val="50000"/>
                  </a:schemeClr>
                </a:solidFill>
                <a:latin typeface="Cambria" panose="02040503050406030204" pitchFamily="18" charset="0"/>
                <a:ea typeface="Cambria" panose="02040503050406030204" pitchFamily="18" charset="0"/>
              </a:rPr>
              <a:t>Review </a:t>
            </a:r>
            <a:r>
              <a:rPr lang="en-US" b="1">
                <a:solidFill>
                  <a:schemeClr val="bg1">
                    <a:lumMod val="50000"/>
                  </a:schemeClr>
                </a:solidFill>
                <a:latin typeface="Cambria" panose="02040503050406030204" pitchFamily="18" charset="0"/>
                <a:ea typeface="Cambria" panose="02040503050406030204" pitchFamily="18" charset="0"/>
              </a:rPr>
              <a:t>household survey </a:t>
            </a:r>
            <a:r>
              <a:rPr lang="en-US">
                <a:solidFill>
                  <a:schemeClr val="bg1">
                    <a:lumMod val="50000"/>
                  </a:schemeClr>
                </a:solidFill>
                <a:latin typeface="Cambria" panose="02040503050406030204" pitchFamily="18" charset="0"/>
                <a:ea typeface="Cambria" panose="02040503050406030204" pitchFamily="18" charset="0"/>
              </a:rPr>
              <a:t>data on the % of women not attending ANC and their characteristics, to understand biases.</a:t>
            </a:r>
          </a:p>
        </p:txBody>
      </p:sp>
      <p:pic>
        <p:nvPicPr>
          <p:cNvPr id="4" name="Picture 3">
            <a:extLst>
              <a:ext uri="{FF2B5EF4-FFF2-40B4-BE49-F238E27FC236}">
                <a16:creationId xmlns:a16="http://schemas.microsoft.com/office/drawing/2014/main" id="{24A4D888-DFD3-A122-42B0-CE3B98052BE4}"/>
              </a:ext>
            </a:extLst>
          </p:cNvPr>
          <p:cNvPicPr>
            <a:picLocks noChangeAspect="1"/>
          </p:cNvPicPr>
          <p:nvPr/>
        </p:nvPicPr>
        <p:blipFill>
          <a:blip r:embed="rId3"/>
          <a:stretch>
            <a:fillRect/>
          </a:stretch>
        </p:blipFill>
        <p:spPr>
          <a:xfrm>
            <a:off x="10208690" y="6429375"/>
            <a:ext cx="1857375" cy="428625"/>
          </a:xfrm>
          <a:prstGeom prst="rect">
            <a:avLst/>
          </a:prstGeom>
        </p:spPr>
      </p:pic>
      <p:pic>
        <p:nvPicPr>
          <p:cNvPr id="5" name="Picture 4">
            <a:extLst>
              <a:ext uri="{FF2B5EF4-FFF2-40B4-BE49-F238E27FC236}">
                <a16:creationId xmlns:a16="http://schemas.microsoft.com/office/drawing/2014/main" id="{35A13C4F-FEB0-4AB4-87E6-A7A3846B4100}"/>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2676716282"/>
      </p:ext>
    </p:extLst>
  </p:cSld>
  <p:clrMapOvr>
    <a:masterClrMapping/>
  </p:clrMapOvr>
  <mc:AlternateContent xmlns:mc="http://schemas.openxmlformats.org/markup-compatibility/2006" xmlns:p14="http://schemas.microsoft.com/office/powerpoint/2010/main">
    <mc:Choice Requires="p14">
      <p:transition spd="slow" p14:dur="2000" advTm="110382"/>
    </mc:Choice>
    <mc:Fallback xmlns="">
      <p:transition spd="slow" advTm="11038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28C06D-EBCB-DCF3-5249-46CFD25CFB46}"/>
              </a:ext>
            </a:extLst>
          </p:cNvPr>
          <p:cNvSpPr>
            <a:spLocks noGrp="1"/>
          </p:cNvSpPr>
          <p:nvPr>
            <p:ph type="title"/>
          </p:nvPr>
        </p:nvSpPr>
        <p:spPr>
          <a:xfrm>
            <a:off x="218016" y="365761"/>
            <a:ext cx="11719983" cy="732790"/>
          </a:xfrm>
        </p:spPr>
        <p:txBody>
          <a:bodyPr>
            <a:noAutofit/>
          </a:bodyPr>
          <a:lstStyle/>
          <a:p>
            <a:r>
              <a:rPr lang="en-US" sz="3600" spc="-60"/>
              <a:t>Useful validation is comparison of Spectrum-estimated births with program-reported births, ANC visits and number tested</a:t>
            </a:r>
          </a:p>
        </p:txBody>
      </p:sp>
      <p:sp>
        <p:nvSpPr>
          <p:cNvPr id="2" name="Slide Number Placeholder 1">
            <a:extLst>
              <a:ext uri="{FF2B5EF4-FFF2-40B4-BE49-F238E27FC236}">
                <a16:creationId xmlns:a16="http://schemas.microsoft.com/office/drawing/2014/main" id="{00AA2979-55BE-1E92-EAEA-3125A55AF9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303DF55-C7E2-D541-89AC-5C492FE99C5D}"/>
              </a:ext>
            </a:extLst>
          </p:cNvPr>
          <p:cNvPicPr>
            <a:picLocks noChangeAspect="1"/>
          </p:cNvPicPr>
          <p:nvPr/>
        </p:nvPicPr>
        <p:blipFill>
          <a:blip r:embed="rId3"/>
          <a:stretch>
            <a:fillRect/>
          </a:stretch>
        </p:blipFill>
        <p:spPr>
          <a:xfrm>
            <a:off x="218016" y="6073775"/>
            <a:ext cx="1409700" cy="647700"/>
          </a:xfrm>
          <a:prstGeom prst="rect">
            <a:avLst/>
          </a:prstGeom>
        </p:spPr>
      </p:pic>
      <p:pic>
        <p:nvPicPr>
          <p:cNvPr id="4" name="Picture 3">
            <a:extLst>
              <a:ext uri="{FF2B5EF4-FFF2-40B4-BE49-F238E27FC236}">
                <a16:creationId xmlns:a16="http://schemas.microsoft.com/office/drawing/2014/main" id="{9236F12B-EF01-6010-9C97-17D502531995}"/>
              </a:ext>
            </a:extLst>
          </p:cNvPr>
          <p:cNvPicPr>
            <a:picLocks noChangeAspect="1"/>
          </p:cNvPicPr>
          <p:nvPr/>
        </p:nvPicPr>
        <p:blipFill>
          <a:blip r:embed="rId4"/>
          <a:stretch>
            <a:fillRect/>
          </a:stretch>
        </p:blipFill>
        <p:spPr>
          <a:xfrm>
            <a:off x="10208690" y="6164915"/>
            <a:ext cx="1857375" cy="428625"/>
          </a:xfrm>
          <a:prstGeom prst="rect">
            <a:avLst/>
          </a:prstGeom>
        </p:spPr>
      </p:pic>
      <p:graphicFrame>
        <p:nvGraphicFramePr>
          <p:cNvPr id="7" name="Content Placeholder 6">
            <a:extLst>
              <a:ext uri="{FF2B5EF4-FFF2-40B4-BE49-F238E27FC236}">
                <a16:creationId xmlns:a16="http://schemas.microsoft.com/office/drawing/2014/main" id="{22C3D890-EE95-95E6-93A4-5C4554F6D91E}"/>
              </a:ext>
            </a:extLst>
          </p:cNvPr>
          <p:cNvGraphicFramePr>
            <a:graphicFrameLocks noGrp="1"/>
          </p:cNvGraphicFramePr>
          <p:nvPr>
            <p:ph idx="1"/>
            <p:extLst>
              <p:ext uri="{D42A27DB-BD31-4B8C-83A1-F6EECF244321}">
                <p14:modId xmlns:p14="http://schemas.microsoft.com/office/powerpoint/2010/main" val="1326933773"/>
              </p:ext>
            </p:extLst>
          </p:nvPr>
        </p:nvGraphicFramePr>
        <p:xfrm>
          <a:off x="831273" y="1376363"/>
          <a:ext cx="10515600" cy="4984750"/>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2000829C-6F3E-DA5B-0462-2CCCDB0879B2}"/>
              </a:ext>
            </a:extLst>
          </p:cNvPr>
          <p:cNvSpPr/>
          <p:nvPr/>
        </p:nvSpPr>
        <p:spPr>
          <a:xfrm>
            <a:off x="10467572" y="2024743"/>
            <a:ext cx="620419" cy="67926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8" name="Oval 7">
            <a:extLst>
              <a:ext uri="{FF2B5EF4-FFF2-40B4-BE49-F238E27FC236}">
                <a16:creationId xmlns:a16="http://schemas.microsoft.com/office/drawing/2014/main" id="{A9856ED2-0AAB-D7C5-6A37-ACE0F29127A0}"/>
              </a:ext>
            </a:extLst>
          </p:cNvPr>
          <p:cNvSpPr/>
          <p:nvPr/>
        </p:nvSpPr>
        <p:spPr>
          <a:xfrm>
            <a:off x="8751984" y="1580606"/>
            <a:ext cx="731650" cy="91004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756061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95730D-AAEB-46AF-83A6-602DEA2993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13D369-8700-4468-8CC4-EE7C53720160}" type="slidenum">
              <a:rPr kumimoji="0" lang="en-US" sz="1100" b="0" i="0" u="none" strike="noStrike" kern="1200" cap="none" spc="0" normalizeH="0" baseline="0" noProof="0" smtClean="0">
                <a:ln>
                  <a:noFill/>
                </a:ln>
                <a:solidFill>
                  <a:prstClr val="black">
                    <a:tint val="75000"/>
                  </a:prstClr>
                </a:solidFill>
                <a:effectLst/>
                <a:uLnTx/>
                <a:uFillTx/>
                <a:latin typeface="Cambria" panose="02040503050406030204" pitchFamily="18" charset="0"/>
                <a:ea typeface="Cambria"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BD6D06F9-FAE0-4B42-A13D-EC2DAA270347}"/>
              </a:ext>
            </a:extLst>
          </p:cNvPr>
          <p:cNvPicPr>
            <a:picLocks noChangeAspect="1"/>
          </p:cNvPicPr>
          <p:nvPr/>
        </p:nvPicPr>
        <p:blipFill>
          <a:blip r:embed="rId3"/>
          <a:stretch>
            <a:fillRect/>
          </a:stretch>
        </p:blipFill>
        <p:spPr>
          <a:xfrm>
            <a:off x="240236" y="2275669"/>
            <a:ext cx="6546328" cy="4263243"/>
          </a:xfrm>
          <a:prstGeom prst="rect">
            <a:avLst/>
          </a:prstGeom>
        </p:spPr>
      </p:pic>
      <p:sp>
        <p:nvSpPr>
          <p:cNvPr id="3" name="TextBox 2">
            <a:extLst>
              <a:ext uri="{FF2B5EF4-FFF2-40B4-BE49-F238E27FC236}">
                <a16:creationId xmlns:a16="http://schemas.microsoft.com/office/drawing/2014/main" id="{41CBA91E-BD32-B9BE-8594-1C10443F292D}"/>
              </a:ext>
            </a:extLst>
          </p:cNvPr>
          <p:cNvSpPr txBox="1"/>
          <p:nvPr/>
        </p:nvSpPr>
        <p:spPr>
          <a:xfrm>
            <a:off x="2978150" y="5021837"/>
            <a:ext cx="3644901" cy="646331"/>
          </a:xfrm>
          <a:prstGeom prst="rect">
            <a:avLst/>
          </a:prstGeom>
          <a:solidFill>
            <a:schemeClr val="accent1">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Fertility Local adjustment factor (LAF): fitted to 1.21</a:t>
            </a:r>
          </a:p>
        </p:txBody>
      </p:sp>
      <p:sp>
        <p:nvSpPr>
          <p:cNvPr id="5" name="TextBox 4">
            <a:extLst>
              <a:ext uri="{FF2B5EF4-FFF2-40B4-BE49-F238E27FC236}">
                <a16:creationId xmlns:a16="http://schemas.microsoft.com/office/drawing/2014/main" id="{0689EA4F-B37D-0E7D-1BD8-79C7140649DD}"/>
              </a:ext>
            </a:extLst>
          </p:cNvPr>
          <p:cNvSpPr txBox="1"/>
          <p:nvPr/>
        </p:nvSpPr>
        <p:spPr>
          <a:xfrm>
            <a:off x="7015162" y="2814638"/>
            <a:ext cx="504348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A</a:t>
            </a:r>
            <a:r>
              <a:rPr lang="en-US" sz="2000" dirty="0">
                <a:solidFill>
                  <a:prstClr val="black"/>
                </a:solidFill>
                <a:latin typeface="Arial" panose="020B0604020202020204" pitchFamily="34" charset="0"/>
                <a:ea typeface="Cambria" panose="02040503050406030204" pitchFamily="18" charset="0"/>
                <a:cs typeface="Arial" panose="020B0604020202020204" pitchFamily="34" charset="0"/>
              </a:rPr>
              <a:t>n extreme fitted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Fertility Local </a:t>
            </a:r>
            <a:r>
              <a:rPr lang="en-US" sz="2000" dirty="0">
                <a:solidFill>
                  <a:prstClr val="black"/>
                </a:solidFill>
                <a:latin typeface="Arial" panose="020B0604020202020204" pitchFamily="34" charset="0"/>
                <a:ea typeface="Cambria" panose="02040503050406030204" pitchFamily="18" charset="0"/>
                <a:cs typeface="Arial" panose="020B0604020202020204" pitchFamily="34" charset="0"/>
              </a:rPr>
              <a:t>A</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djustment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a:t>
            </a:r>
            <a:r>
              <a:rPr lang="en-US" sz="2000" dirty="0">
                <a:solidFill>
                  <a:prstClr val="black"/>
                </a:solidFill>
                <a:latin typeface="Arial" panose="020B0604020202020204" pitchFamily="34" charset="0"/>
                <a:ea typeface="Cambria" panose="02040503050406030204" pitchFamily="18" charset="0"/>
                <a:cs typeface="Arial" panose="020B0604020202020204" pitchFamily="34" charset="0"/>
              </a:rPr>
              <a:t>F</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actor (LAF), below &lt;0.5 or above &gt;2.5, may indicate problems with ANC prevalence data – or with the overall adult women’s (EPP or CSAVR) estimate.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In those cases, review representativeness of ANC prevalence data, consider restricting the LAF to 0.5-2.5, or consider other ways to validate MTCT and child estimates, and PMTCTD and child ART coverage.</a:t>
            </a:r>
          </a:p>
        </p:txBody>
      </p:sp>
      <p:pic>
        <p:nvPicPr>
          <p:cNvPr id="7" name="Picture 6">
            <a:extLst>
              <a:ext uri="{FF2B5EF4-FFF2-40B4-BE49-F238E27FC236}">
                <a16:creationId xmlns:a16="http://schemas.microsoft.com/office/drawing/2014/main" id="{C0EF9AE1-D7BF-8339-C523-4C465C7D9918}"/>
              </a:ext>
            </a:extLst>
          </p:cNvPr>
          <p:cNvPicPr>
            <a:picLocks noChangeAspect="1"/>
          </p:cNvPicPr>
          <p:nvPr/>
        </p:nvPicPr>
        <p:blipFill>
          <a:blip r:embed="rId4"/>
          <a:stretch>
            <a:fillRect/>
          </a:stretch>
        </p:blipFill>
        <p:spPr>
          <a:xfrm>
            <a:off x="10094390" y="6422827"/>
            <a:ext cx="1857375" cy="428625"/>
          </a:xfrm>
          <a:prstGeom prst="rect">
            <a:avLst/>
          </a:prstGeom>
        </p:spPr>
      </p:pic>
      <p:sp>
        <p:nvSpPr>
          <p:cNvPr id="2" name="Title 1">
            <a:extLst>
              <a:ext uri="{FF2B5EF4-FFF2-40B4-BE49-F238E27FC236}">
                <a16:creationId xmlns:a16="http://schemas.microsoft.com/office/drawing/2014/main" id="{882C8221-4D99-4947-9907-9B1FA35D4085}"/>
              </a:ext>
            </a:extLst>
          </p:cNvPr>
          <p:cNvSpPr>
            <a:spLocks noGrp="1"/>
          </p:cNvSpPr>
          <p:nvPr>
            <p:ph type="title"/>
          </p:nvPr>
        </p:nvSpPr>
        <p:spPr>
          <a:xfrm>
            <a:off x="128588" y="186776"/>
            <a:ext cx="11930062" cy="1899199"/>
          </a:xfrm>
          <a:solidFill>
            <a:schemeClr val="bg1"/>
          </a:solidFill>
        </p:spPr>
        <p:txBody>
          <a:bodyPr vert="horz" lIns="91440" tIns="45720" rIns="91440" bIns="45720" rtlCol="0" anchor="ctr">
            <a:noAutofit/>
          </a:bodyPr>
          <a:lstStyle/>
          <a:p>
            <a:r>
              <a:rPr lang="en-US" sz="3600" i="1" spc="-60" dirty="0">
                <a:solidFill>
                  <a:srgbClr val="4141D1"/>
                </a:solidFill>
              </a:rPr>
              <a:t>Advanced Options &gt; HIV-related Fertility &gt; Fit a Local Adjustment Factor</a:t>
            </a:r>
            <a:r>
              <a:rPr lang="en-US" sz="3600" spc="-60" dirty="0">
                <a:solidFill>
                  <a:srgbClr val="4141D1"/>
                </a:solidFill>
              </a:rPr>
              <a:t>, to fit Spectrum’s prevalence in pregnant women (driving PMTCT and pediatric estimates) to prevalence measured in routine ANC testing</a:t>
            </a:r>
          </a:p>
        </p:txBody>
      </p:sp>
    </p:spTree>
    <p:extLst>
      <p:ext uri="{BB962C8B-B14F-4D97-AF65-F5344CB8AC3E}">
        <p14:creationId xmlns:p14="http://schemas.microsoft.com/office/powerpoint/2010/main" val="22884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4B42AA-C0C5-D9C3-1578-1DCCFFA2BF44}"/>
              </a:ext>
            </a:extLst>
          </p:cNvPr>
          <p:cNvSpPr>
            <a:spLocks noGrp="1"/>
          </p:cNvSpPr>
          <p:nvPr>
            <p:ph type="title"/>
          </p:nvPr>
        </p:nvSpPr>
        <p:spPr>
          <a:xfrm>
            <a:off x="838200" y="110628"/>
            <a:ext cx="10515600" cy="777240"/>
          </a:xfrm>
        </p:spPr>
        <p:txBody>
          <a:bodyPr>
            <a:normAutofit/>
          </a:bodyPr>
          <a:lstStyle/>
          <a:p>
            <a:r>
              <a:rPr lang="en-US" sz="3600" b="1" spc="-60" dirty="0">
                <a:solidFill>
                  <a:srgbClr val="4141D1"/>
                </a:solidFill>
              </a:rPr>
              <a:t>PMTCT coverage &gt;100% signals a problem</a:t>
            </a:r>
          </a:p>
        </p:txBody>
      </p:sp>
      <p:sp>
        <p:nvSpPr>
          <p:cNvPr id="11" name="TextBox 10">
            <a:extLst>
              <a:ext uri="{FF2B5EF4-FFF2-40B4-BE49-F238E27FC236}">
                <a16:creationId xmlns:a16="http://schemas.microsoft.com/office/drawing/2014/main" id="{FFAE8E31-2028-F51A-4704-50E495594AAF}"/>
              </a:ext>
            </a:extLst>
          </p:cNvPr>
          <p:cNvSpPr txBox="1"/>
          <p:nvPr/>
        </p:nvSpPr>
        <p:spPr>
          <a:xfrm>
            <a:off x="3923071" y="1533832"/>
            <a:ext cx="234499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2532109D-E70E-30A9-72C4-F39EB3A395D8}"/>
              </a:ext>
            </a:extLst>
          </p:cNvPr>
          <p:cNvPicPr>
            <a:picLocks noChangeAspect="1"/>
          </p:cNvPicPr>
          <p:nvPr/>
        </p:nvPicPr>
        <p:blipFill>
          <a:blip r:embed="rId3"/>
          <a:stretch>
            <a:fillRect/>
          </a:stretch>
        </p:blipFill>
        <p:spPr>
          <a:xfrm>
            <a:off x="1" y="1533832"/>
            <a:ext cx="5852160" cy="4133011"/>
          </a:xfrm>
          <a:prstGeom prst="rect">
            <a:avLst/>
          </a:prstGeom>
        </p:spPr>
      </p:pic>
      <p:sp>
        <p:nvSpPr>
          <p:cNvPr id="5" name="TextBox 4">
            <a:extLst>
              <a:ext uri="{FF2B5EF4-FFF2-40B4-BE49-F238E27FC236}">
                <a16:creationId xmlns:a16="http://schemas.microsoft.com/office/drawing/2014/main" id="{90C5C4E1-561C-5ED4-A736-41109246E26B}"/>
              </a:ext>
            </a:extLst>
          </p:cNvPr>
          <p:cNvSpPr txBox="1"/>
          <p:nvPr/>
        </p:nvSpPr>
        <p:spPr>
          <a:xfrm>
            <a:off x="1282700" y="1228410"/>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7" name="Straight Connector 6">
            <a:extLst>
              <a:ext uri="{FF2B5EF4-FFF2-40B4-BE49-F238E27FC236}">
                <a16:creationId xmlns:a16="http://schemas.microsoft.com/office/drawing/2014/main" id="{664B2832-E9D4-9D77-D05B-6EC3BE05D2A0}"/>
              </a:ext>
            </a:extLst>
          </p:cNvPr>
          <p:cNvCxnSpPr>
            <a:cxnSpLocks/>
          </p:cNvCxnSpPr>
          <p:nvPr/>
        </p:nvCxnSpPr>
        <p:spPr>
          <a:xfrm>
            <a:off x="372150" y="3278778"/>
            <a:ext cx="5480011" cy="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365B17-B442-EF4F-9055-AF2251FF6FF4}"/>
              </a:ext>
            </a:extLst>
          </p:cNvPr>
          <p:cNvSpPr txBox="1"/>
          <p:nvPr/>
        </p:nvSpPr>
        <p:spPr>
          <a:xfrm>
            <a:off x="6113557" y="1228409"/>
            <a:ext cx="6078441"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Estimated coverage exceeding 100% in any year indicates a problem – especially if for recent years </a:t>
            </a: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(post-2015). </a:t>
            </a:r>
            <a:br>
              <a:rPr kumimoji="0" lang="en-US" sz="2800" b="0" i="0" u="none" strike="noStrike" kern="1200" cap="none" spc="0" normalizeH="0" baseline="0" noProof="0" dirty="0">
                <a:ln>
                  <a:noFill/>
                </a:ln>
                <a:solidFill>
                  <a:prstClr val="black"/>
                </a:solidFill>
                <a:effectLst/>
                <a:uLnTx/>
                <a:uFillTx/>
                <a:latin typeface="Calibri"/>
                <a:ea typeface="+mn-ea"/>
                <a:cs typeface="+mn-cs"/>
              </a:rPr>
            </a:br>
            <a:br>
              <a:rPr kumimoji="0" lang="en-US" sz="2800" b="0" i="0" u="none" strike="noStrike" kern="1200" cap="none" spc="0" normalizeH="0" baseline="0" noProof="0" dirty="0">
                <a:ln>
                  <a:noFill/>
                </a:ln>
                <a:solidFill>
                  <a:prstClr val="black"/>
                </a:solidFill>
                <a:effectLst/>
                <a:uLnTx/>
                <a:uFillTx/>
                <a:latin typeface="Calibri"/>
                <a:ea typeface="+mn-ea"/>
                <a:cs typeface="+mn-cs"/>
              </a:rPr>
            </a:br>
            <a:r>
              <a:rPr kumimoji="0" lang="en-US" sz="2800" b="0" i="0" u="none" strike="noStrike" kern="1200" cap="none" spc="0" normalizeH="0" baseline="0" noProof="0" dirty="0">
                <a:ln>
                  <a:noFill/>
                </a:ln>
                <a:solidFill>
                  <a:prstClr val="black"/>
                </a:solidFill>
                <a:effectLst/>
                <a:uLnTx/>
                <a:uFillTx/>
                <a:latin typeface="Calibri"/>
                <a:ea typeface="+mn-ea"/>
                <a:cs typeface="+mn-cs"/>
              </a:rPr>
              <a:t>Check to see if:</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births</a:t>
            </a:r>
            <a:r>
              <a:rPr kumimoji="0" lang="en-US" sz="2800" b="0" i="0" u="none" strike="noStrike" kern="1200" cap="none" spc="0" normalizeH="0" baseline="0" noProof="0" dirty="0">
                <a:ln>
                  <a:noFill/>
                </a:ln>
                <a:solidFill>
                  <a:prstClr val="black"/>
                </a:solidFill>
                <a:effectLst/>
                <a:uLnTx/>
                <a:uFillTx/>
                <a:latin typeface="Calibri"/>
                <a:ea typeface="+mn-ea"/>
                <a:cs typeface="+mn-cs"/>
              </a:rPr>
              <a:t> were under-estimated?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a:t>
            </a:r>
            <a:r>
              <a:rPr kumimoji="0" lang="en-US" sz="2800" b="1" i="1" u="none" strike="noStrike" kern="1200" cap="none" spc="0" normalizeH="0" baseline="0" noProof="0" dirty="0">
                <a:ln>
                  <a:noFill/>
                </a:ln>
                <a:solidFill>
                  <a:prstClr val="black"/>
                </a:solidFill>
                <a:effectLst/>
                <a:uLnTx/>
                <a:uFillTx/>
                <a:latin typeface="Calibri"/>
                <a:ea typeface="+mn-ea"/>
                <a:cs typeface="+mn-cs"/>
              </a:rPr>
              <a:t>Fertility Local </a:t>
            </a:r>
            <a:r>
              <a:rPr lang="en-US" sz="2800" b="1" i="1" dirty="0">
                <a:solidFill>
                  <a:prstClr val="black"/>
                </a:solidFill>
                <a:latin typeface="Calibri"/>
              </a:rPr>
              <a:t>A</a:t>
            </a:r>
            <a:r>
              <a:rPr kumimoji="0" lang="en-US" sz="2800" b="1" i="1" u="none" strike="noStrike" kern="1200" cap="none" spc="0" normalizeH="0" baseline="0" noProof="0" dirty="0" err="1">
                <a:ln>
                  <a:noFill/>
                </a:ln>
                <a:solidFill>
                  <a:prstClr val="black"/>
                </a:solidFill>
                <a:effectLst/>
                <a:uLnTx/>
                <a:uFillTx/>
                <a:latin typeface="Calibri"/>
                <a:ea typeface="+mn-ea"/>
                <a:cs typeface="+mn-cs"/>
              </a:rPr>
              <a:t>djustment</a:t>
            </a:r>
            <a:r>
              <a:rPr kumimoji="0" lang="en-US" sz="2800" b="1" i="1" u="none" strike="noStrike" kern="1200" cap="none" spc="0" normalizeH="0" baseline="0" noProof="0" dirty="0">
                <a:ln>
                  <a:noFill/>
                </a:ln>
                <a:solidFill>
                  <a:prstClr val="black"/>
                </a:solidFill>
                <a:effectLst/>
                <a:uLnTx/>
                <a:uFillTx/>
                <a:latin typeface="Calibri"/>
                <a:ea typeface="+mn-ea"/>
                <a:cs typeface="+mn-cs"/>
              </a:rPr>
              <a:t> </a:t>
            </a:r>
            <a:r>
              <a:rPr lang="en-US" sz="2800" b="1" i="1" dirty="0">
                <a:solidFill>
                  <a:prstClr val="black"/>
                </a:solidFill>
                <a:latin typeface="Calibri"/>
              </a:rPr>
              <a:t>F</a:t>
            </a:r>
            <a:r>
              <a:rPr kumimoji="0" lang="en-US" sz="2800" b="1" i="1" u="none" strike="noStrike" kern="1200" cap="none" spc="0" normalizeH="0" baseline="0" noProof="0" dirty="0">
                <a:ln>
                  <a:noFill/>
                </a:ln>
                <a:solidFill>
                  <a:prstClr val="black"/>
                </a:solidFill>
                <a:effectLst/>
                <a:uLnTx/>
                <a:uFillTx/>
                <a:latin typeface="Calibri"/>
                <a:ea typeface="+mn-ea"/>
                <a:cs typeface="+mn-cs"/>
              </a:rPr>
              <a:t>actor </a:t>
            </a:r>
            <a:r>
              <a:rPr kumimoji="0" lang="en-US" sz="2800" b="0" i="0" u="none" strike="noStrike" kern="1200" cap="none" spc="0" normalizeH="0" baseline="0" noProof="0" dirty="0">
                <a:ln>
                  <a:noFill/>
                </a:ln>
                <a:solidFill>
                  <a:prstClr val="black"/>
                </a:solidFill>
                <a:effectLst/>
                <a:uLnTx/>
                <a:uFillTx/>
                <a:latin typeface="Calibri"/>
                <a:ea typeface="+mn-ea"/>
                <a:cs typeface="+mn-cs"/>
              </a:rPr>
              <a:t>was fitted to reproduce ANC prevalence well?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a:rPr>
              <a:t>Pregnant women receiving ART were </a:t>
            </a:r>
            <a:r>
              <a:rPr kumimoji="0" lang="en-US" sz="2800" b="1" i="0" u="none" strike="noStrike" kern="1200" cap="none" spc="0" normalizeH="0" baseline="0" noProof="0" dirty="0">
                <a:ln>
                  <a:noFill/>
                </a:ln>
                <a:solidFill>
                  <a:prstClr val="black"/>
                </a:solidFill>
                <a:effectLst/>
                <a:uLnTx/>
                <a:uFillTx/>
                <a:latin typeface="Calibri"/>
                <a:ea typeface="+mn-ea"/>
                <a:cs typeface="+mn-cs"/>
              </a:rPr>
              <a:t>double-counted?</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56F91203-9C6E-4FA1-83B9-6F5B5BE7E8E5}"/>
              </a:ext>
            </a:extLst>
          </p:cNvPr>
          <p:cNvPicPr>
            <a:picLocks noChangeAspect="1"/>
          </p:cNvPicPr>
          <p:nvPr/>
        </p:nvPicPr>
        <p:blipFill>
          <a:blip r:embed="rId4"/>
          <a:stretch>
            <a:fillRect/>
          </a:stretch>
        </p:blipFill>
        <p:spPr>
          <a:xfrm>
            <a:off x="10253508" y="6318747"/>
            <a:ext cx="1857375" cy="428625"/>
          </a:xfrm>
          <a:prstGeom prst="rect">
            <a:avLst/>
          </a:prstGeom>
        </p:spPr>
      </p:pic>
      <p:pic>
        <p:nvPicPr>
          <p:cNvPr id="2" name="Picture 1">
            <a:extLst>
              <a:ext uri="{FF2B5EF4-FFF2-40B4-BE49-F238E27FC236}">
                <a16:creationId xmlns:a16="http://schemas.microsoft.com/office/drawing/2014/main" id="{53BACD39-4C1B-E66C-5A81-49C9BD423A1C}"/>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22273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793324" y="-59310"/>
            <a:ext cx="10919791" cy="1289050"/>
          </a:xfrm>
        </p:spPr>
        <p:txBody>
          <a:bodyPr>
            <a:normAutofit/>
          </a:bodyPr>
          <a:lstStyle/>
          <a:p>
            <a:r>
              <a:rPr lang="en-GB" sz="3600" spc="-60"/>
              <a:t>95-95-95 Testing &amp; Treatment Cascade: </a:t>
            </a:r>
            <a:br>
              <a:rPr lang="en-GB" sz="3600" spc="-60"/>
            </a:br>
            <a:r>
              <a:rPr lang="en-GB" sz="3600" spc="-60"/>
              <a:t>Spectrum Estimation and Data Quality Review (I)</a:t>
            </a:r>
          </a:p>
        </p:txBody>
      </p:sp>
      <p:sp>
        <p:nvSpPr>
          <p:cNvPr id="5" name="TextBox 4">
            <a:extLst>
              <a:ext uri="{FF2B5EF4-FFF2-40B4-BE49-F238E27FC236}">
                <a16:creationId xmlns:a16="http://schemas.microsoft.com/office/drawing/2014/main" id="{7FCE5B6C-E812-9B19-E0DA-00A18B590AE6}"/>
              </a:ext>
            </a:extLst>
          </p:cNvPr>
          <p:cNvSpPr txBox="1"/>
          <p:nvPr/>
        </p:nvSpPr>
        <p:spPr>
          <a:xfrm>
            <a:off x="1909011" y="6070876"/>
            <a:ext cx="7684117" cy="738664"/>
          </a:xfrm>
          <a:prstGeom prst="rect">
            <a:avLst/>
          </a:prstGeom>
          <a:noFill/>
        </p:spPr>
        <p:txBody>
          <a:bodyPr wrap="square">
            <a:spAutoFit/>
          </a:bodyPr>
          <a:lstStyle/>
          <a:p>
            <a:r>
              <a:rPr lang="en-US" sz="1400" dirty="0">
                <a:latin typeface="Calibri" panose="020F0502020204030204" pitchFamily="34" charset="0"/>
                <a:cs typeface="Calibri" panose="020F0502020204030204" pitchFamily="34" charset="0"/>
              </a:rPr>
              <a:t>Whenever you change program data on PLHIV Knowing their serostatus, ART or VL Suppression </a:t>
            </a:r>
            <a:r>
              <a:rPr lang="en-US" sz="1400" i="1" dirty="0">
                <a:latin typeface="Calibri" panose="020F0502020204030204" pitchFamily="34" charset="0"/>
                <a:cs typeface="Calibri" panose="020F0502020204030204" pitchFamily="34" charset="0"/>
              </a:rPr>
              <a:t>or</a:t>
            </a:r>
            <a:r>
              <a:rPr lang="en-US" sz="1400" dirty="0">
                <a:latin typeface="Calibri" panose="020F0502020204030204" pitchFamily="34" charset="0"/>
                <a:cs typeface="Calibri" panose="020F0502020204030204" pitchFamily="34" charset="0"/>
              </a:rPr>
              <a:t> the (CSAVR/EPP/AEM/ECDC) incidence estimate, review the cascades </a:t>
            </a:r>
            <a:r>
              <a:rPr lang="en-US" sz="1400">
                <a:latin typeface="Calibri" panose="020F0502020204030204" pitchFamily="34" charset="0"/>
                <a:cs typeface="Calibri" panose="020F0502020204030204" pitchFamily="34" charset="0"/>
              </a:rPr>
              <a:t>again </a:t>
            </a:r>
            <a:br>
              <a:rPr lang="en-US" sz="1400">
                <a:latin typeface="Calibri" panose="020F0502020204030204" pitchFamily="34" charset="0"/>
                <a:cs typeface="Calibri" panose="020F0502020204030204" pitchFamily="34" charset="0"/>
              </a:rPr>
            </a:br>
            <a:r>
              <a:rPr lang="en-US" sz="140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in turn for Men, Women and (if applicable) Children</a:t>
            </a:r>
            <a:endParaRPr lang="en-CH" sz="1400" dirty="0">
              <a:latin typeface="Calibri" panose="020F0502020204030204" pitchFamily="34" charset="0"/>
              <a:cs typeface="Calibri" panose="020F0502020204030204" pitchFamily="34" charset="0"/>
            </a:endParaRPr>
          </a:p>
        </p:txBody>
      </p:sp>
      <p:pic>
        <p:nvPicPr>
          <p:cNvPr id="12" name="Picture 11" descr="Graphical user interface, text, application&#10;&#10;Description automatically generated">
            <a:extLst>
              <a:ext uri="{FF2B5EF4-FFF2-40B4-BE49-F238E27FC236}">
                <a16:creationId xmlns:a16="http://schemas.microsoft.com/office/drawing/2014/main" id="{24FAE78A-CE6B-7349-18C7-19332BD115C8}"/>
              </a:ext>
            </a:extLst>
          </p:cNvPr>
          <p:cNvPicPr>
            <a:picLocks noChangeAspect="1"/>
          </p:cNvPicPr>
          <p:nvPr/>
        </p:nvPicPr>
        <p:blipFill rotWithShape="1">
          <a:blip r:embed="rId3"/>
          <a:srcRect l="58660" t="10547" b="23865"/>
          <a:stretch/>
        </p:blipFill>
        <p:spPr>
          <a:xfrm>
            <a:off x="640461" y="1531756"/>
            <a:ext cx="5040183" cy="4498079"/>
          </a:xfrm>
          <a:prstGeom prst="rect">
            <a:avLst/>
          </a:prstGeom>
        </p:spPr>
      </p:pic>
      <p:sp>
        <p:nvSpPr>
          <p:cNvPr id="14" name="Oval 13">
            <a:extLst>
              <a:ext uri="{FF2B5EF4-FFF2-40B4-BE49-F238E27FC236}">
                <a16:creationId xmlns:a16="http://schemas.microsoft.com/office/drawing/2014/main" id="{6D5FCCEF-F057-18A9-A67E-B8952726DF7C}"/>
              </a:ext>
            </a:extLst>
          </p:cNvPr>
          <p:cNvSpPr/>
          <p:nvPr/>
        </p:nvSpPr>
        <p:spPr>
          <a:xfrm>
            <a:off x="644908" y="1463730"/>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Arrow: Right 15">
            <a:extLst>
              <a:ext uri="{FF2B5EF4-FFF2-40B4-BE49-F238E27FC236}">
                <a16:creationId xmlns:a16="http://schemas.microsoft.com/office/drawing/2014/main" id="{4DEB4319-2082-F474-C3ED-89025CF2B4DB}"/>
              </a:ext>
            </a:extLst>
          </p:cNvPr>
          <p:cNvSpPr/>
          <p:nvPr/>
        </p:nvSpPr>
        <p:spPr>
          <a:xfrm flipV="1">
            <a:off x="6096000" y="3865890"/>
            <a:ext cx="691261" cy="276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Oval 2">
            <a:extLst>
              <a:ext uri="{FF2B5EF4-FFF2-40B4-BE49-F238E27FC236}">
                <a16:creationId xmlns:a16="http://schemas.microsoft.com/office/drawing/2014/main" id="{337CCE34-3DEA-4E0E-6897-DFBD0DF674BC}"/>
              </a:ext>
            </a:extLst>
          </p:cNvPr>
          <p:cNvSpPr/>
          <p:nvPr/>
        </p:nvSpPr>
        <p:spPr>
          <a:xfrm>
            <a:off x="2764885" y="1930029"/>
            <a:ext cx="1386508" cy="5710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Picture 6" descr="Graphical user interface, application&#10;&#10;Description automatically generated">
            <a:extLst>
              <a:ext uri="{FF2B5EF4-FFF2-40B4-BE49-F238E27FC236}">
                <a16:creationId xmlns:a16="http://schemas.microsoft.com/office/drawing/2014/main" id="{AF5403C0-CACD-5693-4251-B9308D817963}"/>
              </a:ext>
            </a:extLst>
          </p:cNvPr>
          <p:cNvPicPr>
            <a:picLocks noChangeAspect="1"/>
          </p:cNvPicPr>
          <p:nvPr/>
        </p:nvPicPr>
        <p:blipFill rotWithShape="1">
          <a:blip r:embed="rId4"/>
          <a:srcRect l="25029" t="12076" r="37471" b="17209"/>
          <a:stretch/>
        </p:blipFill>
        <p:spPr>
          <a:xfrm>
            <a:off x="7141115" y="1146147"/>
            <a:ext cx="4572000" cy="4849622"/>
          </a:xfrm>
          <a:prstGeom prst="rect">
            <a:avLst/>
          </a:prstGeom>
        </p:spPr>
      </p:pic>
      <p:pic>
        <p:nvPicPr>
          <p:cNvPr id="9" name="Picture 8">
            <a:extLst>
              <a:ext uri="{FF2B5EF4-FFF2-40B4-BE49-F238E27FC236}">
                <a16:creationId xmlns:a16="http://schemas.microsoft.com/office/drawing/2014/main" id="{432632B6-CE11-B9C7-A246-03DDBD3BFC6D}"/>
              </a:ext>
            </a:extLst>
          </p:cNvPr>
          <p:cNvPicPr>
            <a:picLocks noChangeAspect="1"/>
          </p:cNvPicPr>
          <p:nvPr/>
        </p:nvPicPr>
        <p:blipFill>
          <a:blip r:embed="rId5"/>
          <a:stretch>
            <a:fillRect/>
          </a:stretch>
        </p:blipFill>
        <p:spPr>
          <a:xfrm>
            <a:off x="10107612" y="6318746"/>
            <a:ext cx="1857375" cy="428625"/>
          </a:xfrm>
          <a:prstGeom prst="rect">
            <a:avLst/>
          </a:prstGeom>
        </p:spPr>
      </p:pic>
      <p:pic>
        <p:nvPicPr>
          <p:cNvPr id="4" name="Picture 3">
            <a:extLst>
              <a:ext uri="{FF2B5EF4-FFF2-40B4-BE49-F238E27FC236}">
                <a16:creationId xmlns:a16="http://schemas.microsoft.com/office/drawing/2014/main" id="{01BCD3A8-B5C0-9853-79A1-84A34618A2FF}"/>
              </a:ext>
            </a:extLst>
          </p:cNvPr>
          <p:cNvPicPr>
            <a:picLocks noChangeAspect="1"/>
          </p:cNvPicPr>
          <p:nvPr/>
        </p:nvPicPr>
        <p:blipFill>
          <a:blip r:embed="rId6"/>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131903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262174-FE0B-2819-591A-30C0C6A5DA3B}"/>
              </a:ext>
            </a:extLst>
          </p:cNvPr>
          <p:cNvPicPr>
            <a:picLocks noChangeAspect="1"/>
          </p:cNvPicPr>
          <p:nvPr/>
        </p:nvPicPr>
        <p:blipFill>
          <a:blip r:embed="rId3"/>
          <a:stretch>
            <a:fillRect/>
          </a:stretch>
        </p:blipFill>
        <p:spPr>
          <a:xfrm>
            <a:off x="6804837" y="736852"/>
            <a:ext cx="5248556" cy="2933943"/>
          </a:xfrm>
          <a:prstGeom prst="rect">
            <a:avLst/>
          </a:prstGeom>
        </p:spPr>
      </p:pic>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215899" y="82774"/>
            <a:ext cx="12077701" cy="754799"/>
          </a:xfrm>
        </p:spPr>
        <p:txBody>
          <a:bodyPr>
            <a:noAutofit/>
          </a:bodyPr>
          <a:lstStyle/>
          <a:p>
            <a:r>
              <a:rPr lang="en-GB" sz="3600" spc="-60"/>
              <a:t>95-95-95 Cascade: Spectrum estimation &amp; Data Quality Review (II)</a:t>
            </a:r>
          </a:p>
        </p:txBody>
      </p:sp>
      <p:sp>
        <p:nvSpPr>
          <p:cNvPr id="3" name="Content Placeholder 2">
            <a:extLst>
              <a:ext uri="{FF2B5EF4-FFF2-40B4-BE49-F238E27FC236}">
                <a16:creationId xmlns:a16="http://schemas.microsoft.com/office/drawing/2014/main" id="{E9D6A56A-3171-B894-7AD2-C6C5E62429F8}"/>
              </a:ext>
            </a:extLst>
          </p:cNvPr>
          <p:cNvSpPr txBox="1">
            <a:spLocks/>
          </p:cNvSpPr>
          <p:nvPr/>
        </p:nvSpPr>
        <p:spPr>
          <a:xfrm>
            <a:off x="0" y="1136469"/>
            <a:ext cx="6614968" cy="5865222"/>
          </a:xfrm>
          <a:prstGeom prst="rect">
            <a:avLst/>
          </a:prstGeom>
        </p:spPr>
        <p:txBody>
          <a:bodyPr vert="horz" lIns="91440" tIns="45720" rIns="91440" bIns="45720" rtlCol="0" anchor="ctr">
            <a:normAutofit fontScale="92500" lnSpcReduction="2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33363" indent="-233363">
              <a:buFont typeface="+mj-lt"/>
              <a:buAutoNum type="arabicPeriod"/>
            </a:pP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Is the number of people in each bar of the cascade </a:t>
            </a:r>
            <a:b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br>
            <a:r>
              <a:rPr lang="en-US" sz="2400" i="1" dirty="0">
                <a:solidFill>
                  <a:srgbClr val="00B050"/>
                </a:solidFill>
                <a:latin typeface="Cambria" panose="02040503050406030204" pitchFamily="18" charset="0"/>
                <a:ea typeface="Cambria" panose="02040503050406030204" pitchFamily="18" charset="0"/>
                <a:cs typeface="Calibri" panose="020F0502020204030204" pitchFamily="34" charset="0"/>
              </a:rPr>
              <a:t>smaller </a:t>
            </a:r>
            <a:r>
              <a:rPr lang="en-US" sz="2400" dirty="0">
                <a:solidFill>
                  <a:srgbClr val="00B050"/>
                </a:solidFill>
                <a:latin typeface="Cambria" panose="02040503050406030204" pitchFamily="18" charset="0"/>
                <a:ea typeface="Cambria" panose="02040503050406030204" pitchFamily="18" charset="0"/>
                <a:cs typeface="Calibri" panose="020F0502020204030204" pitchFamily="34" charset="0"/>
              </a:rPr>
              <a:t>than the previous bar</a:t>
            </a:r>
            <a:r>
              <a:rPr lang="en-US" sz="2400" dirty="0">
                <a:latin typeface="Cambria" panose="02040503050406030204" pitchFamily="18" charset="0"/>
                <a:ea typeface="Cambria" panose="02040503050406030204" pitchFamily="18" charset="0"/>
                <a:cs typeface="Calibri" panose="020F0502020204030204" pitchFamily="34" charset="0"/>
              </a:rPr>
              <a:t>?</a:t>
            </a:r>
          </a:p>
          <a:p>
            <a:pPr lvl="1"/>
            <a:r>
              <a:rPr lang="en-US" sz="2200" dirty="0">
                <a:latin typeface="Cambria" panose="02040503050406030204" pitchFamily="18" charset="0"/>
                <a:ea typeface="Cambria" panose="02040503050406030204" pitchFamily="18" charset="0"/>
                <a:cs typeface="Calibri" panose="020F0502020204030204" pitchFamily="34" charset="0"/>
              </a:rPr>
              <a:t>A</a:t>
            </a:r>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dult men, adult women and children in turn</a:t>
            </a:r>
          </a:p>
          <a:p>
            <a:pPr lvl="1"/>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All years 2010-2023.</a:t>
            </a:r>
          </a:p>
          <a:p>
            <a:pPr lvl="1"/>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If </a:t>
            </a:r>
            <a:r>
              <a:rPr lang="en-US" sz="2200" dirty="0">
                <a:solidFill>
                  <a:srgbClr val="C00000"/>
                </a:solidFill>
                <a:latin typeface="Cambria" panose="02040503050406030204" pitchFamily="18" charset="0"/>
                <a:ea typeface="Cambria" panose="02040503050406030204" pitchFamily="18" charset="0"/>
                <a:cs typeface="Calibri" panose="020F0502020204030204" pitchFamily="34" charset="0"/>
              </a:rPr>
              <a:t>Knowing-Status &gt;&gt; ART</a:t>
            </a:r>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 why such a gap? </a:t>
            </a:r>
            <a:b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br>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Was Knowing-Status over-stated, </a:t>
            </a:r>
            <a:b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br>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were deaths not subtracted?</a:t>
            </a:r>
          </a:p>
          <a:p>
            <a:pPr marL="514350" indent="-514350">
              <a:buFont typeface="+mj-lt"/>
              <a:buAutoNum type="arabicPeriod"/>
            </a:pP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Does coverage </a:t>
            </a:r>
            <a:r>
              <a:rPr lang="en-US" sz="2400" dirty="0">
                <a:solidFill>
                  <a:srgbClr val="00B050"/>
                </a:solidFill>
                <a:latin typeface="Cambria" panose="02040503050406030204" pitchFamily="18" charset="0"/>
                <a:ea typeface="Cambria" panose="02040503050406030204" pitchFamily="18" charset="0"/>
                <a:cs typeface="Calibri" panose="020F0502020204030204" pitchFamily="34" charset="0"/>
              </a:rPr>
              <a:t>not exceed 100% any year</a:t>
            </a: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a:t>
            </a:r>
            <a:r>
              <a:rPr lang="en-US" sz="2400" dirty="0">
                <a:solidFill>
                  <a:srgbClr val="00B050"/>
                </a:solidFill>
                <a:latin typeface="Cambria" panose="02040503050406030204" pitchFamily="18" charset="0"/>
                <a:ea typeface="Cambria" panose="02040503050406030204" pitchFamily="18" charset="0"/>
                <a:cs typeface="Calibri" panose="020F0502020204030204" pitchFamily="34" charset="0"/>
              </a:rPr>
              <a:t> </a:t>
            </a:r>
            <a:b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br>
            <a:endPar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514350" indent="-514350">
              <a:buFont typeface="+mj-lt"/>
              <a:buAutoNum type="arabicPeriod"/>
            </a:pP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Are there any large </a:t>
            </a:r>
            <a:r>
              <a:rPr lang="en-US" sz="2400" dirty="0">
                <a:solidFill>
                  <a:srgbClr val="C00000"/>
                </a:solidFill>
                <a:latin typeface="Cambria" panose="02040503050406030204" pitchFamily="18" charset="0"/>
                <a:ea typeface="Cambria" panose="02040503050406030204" pitchFamily="18" charset="0"/>
                <a:cs typeface="Calibri" panose="020F0502020204030204" pitchFamily="34" charset="0"/>
              </a:rPr>
              <a:t>sudden increases or drops</a:t>
            </a:r>
            <a:r>
              <a:rPr lang="en-US" sz="2400" dirty="0">
                <a:latin typeface="Cambria" panose="02040503050406030204" pitchFamily="18" charset="0"/>
                <a:ea typeface="Cambria" panose="02040503050406030204" pitchFamily="18" charset="0"/>
                <a:cs typeface="Calibri" panose="020F0502020204030204" pitchFamily="34" charset="0"/>
              </a:rPr>
              <a:t> </a:t>
            </a:r>
            <a:br>
              <a:rPr lang="en-US" sz="2400" dirty="0">
                <a:latin typeface="Cambria" panose="02040503050406030204" pitchFamily="18" charset="0"/>
                <a:ea typeface="Cambria" panose="02040503050406030204" pitchFamily="18" charset="0"/>
                <a:cs typeface="Calibri" panose="020F0502020204030204" pitchFamily="34" charset="0"/>
              </a:rPr>
            </a:b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year-on-year, that are not explained?</a:t>
            </a:r>
            <a:b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br>
            <a:endPar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514350" indent="-514350">
              <a:buFont typeface="+mj-lt"/>
              <a:buAutoNum type="arabicPeriod"/>
            </a:pP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Coherence in ART coverage between: </a:t>
            </a:r>
          </a:p>
          <a:p>
            <a:pPr lvl="1"/>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adult women overall, </a:t>
            </a:r>
          </a:p>
          <a:p>
            <a:pPr lvl="1"/>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pregnant women entering ANC/PMTCT </a:t>
            </a:r>
          </a:p>
          <a:p>
            <a:pPr lvl="1"/>
            <a:r>
              <a:rPr lang="en-US" sz="2200" dirty="0">
                <a:solidFill>
                  <a:schemeClr val="tx1"/>
                </a:solidFill>
                <a:latin typeface="Cambria" panose="02040503050406030204" pitchFamily="18" charset="0"/>
                <a:ea typeface="Cambria" panose="02040503050406030204" pitchFamily="18" charset="0"/>
                <a:cs typeface="Calibri" panose="020F0502020204030204" pitchFamily="34" charset="0"/>
              </a:rPr>
              <a:t>children</a:t>
            </a:r>
            <a:br>
              <a:rPr lang="en-US" sz="2600" dirty="0">
                <a:solidFill>
                  <a:schemeClr val="tx1"/>
                </a:solidFill>
                <a:latin typeface="Cambria" panose="02040503050406030204" pitchFamily="18" charset="0"/>
                <a:ea typeface="Cambria" panose="02040503050406030204" pitchFamily="18" charset="0"/>
                <a:cs typeface="Calibri" panose="020F0502020204030204" pitchFamily="34" charset="0"/>
              </a:rPr>
            </a:br>
            <a:endParaRPr lang="en-US" sz="26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pPr marL="233363" indent="-233363">
              <a:buFont typeface="+mj-lt"/>
              <a:buAutoNum type="arabicPeriod"/>
            </a:pP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Scrutinize ART (and PMTCT) data, </a:t>
            </a:r>
            <a:b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b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but also the M/F/child </a:t>
            </a:r>
            <a:r>
              <a:rPr lang="en-US" sz="2400" i="1" dirty="0">
                <a:solidFill>
                  <a:schemeClr val="tx1"/>
                </a:solidFill>
                <a:latin typeface="Cambria" panose="02040503050406030204" pitchFamily="18" charset="0"/>
                <a:ea typeface="Cambria" panose="02040503050406030204" pitchFamily="18" charset="0"/>
                <a:cs typeface="Calibri" panose="020F0502020204030204" pitchFamily="34" charset="0"/>
              </a:rPr>
              <a:t>PLHIV denominator estimate</a:t>
            </a:r>
            <a:r>
              <a:rPr lang="en-US" sz="2400" dirty="0">
                <a:solidFill>
                  <a:schemeClr val="tx1"/>
                </a:solidFill>
                <a:latin typeface="Cambria" panose="02040503050406030204" pitchFamily="18" charset="0"/>
                <a:ea typeface="Cambria" panose="02040503050406030204" pitchFamily="18" charset="0"/>
                <a:cs typeface="Calibri" panose="020F0502020204030204" pitchFamily="34" charset="0"/>
              </a:rPr>
              <a:t>.</a:t>
            </a:r>
          </a:p>
        </p:txBody>
      </p:sp>
      <p:pic>
        <p:nvPicPr>
          <p:cNvPr id="12" name="Picture 11">
            <a:extLst>
              <a:ext uri="{FF2B5EF4-FFF2-40B4-BE49-F238E27FC236}">
                <a16:creationId xmlns:a16="http://schemas.microsoft.com/office/drawing/2014/main" id="{62F4D071-3F47-46D1-34D9-BCBB3953DC25}"/>
              </a:ext>
            </a:extLst>
          </p:cNvPr>
          <p:cNvPicPr>
            <a:picLocks noChangeAspect="1"/>
          </p:cNvPicPr>
          <p:nvPr/>
        </p:nvPicPr>
        <p:blipFill>
          <a:blip r:embed="rId4"/>
          <a:stretch>
            <a:fillRect/>
          </a:stretch>
        </p:blipFill>
        <p:spPr>
          <a:xfrm>
            <a:off x="6561854" y="3788229"/>
            <a:ext cx="5491539" cy="3069771"/>
          </a:xfrm>
          <a:prstGeom prst="rect">
            <a:avLst/>
          </a:prstGeom>
        </p:spPr>
      </p:pic>
      <p:sp>
        <p:nvSpPr>
          <p:cNvPr id="4" name="Oval 3">
            <a:extLst>
              <a:ext uri="{FF2B5EF4-FFF2-40B4-BE49-F238E27FC236}">
                <a16:creationId xmlns:a16="http://schemas.microsoft.com/office/drawing/2014/main" id="{69F2D063-43A0-A587-550E-B519D8F2A5F1}"/>
              </a:ext>
            </a:extLst>
          </p:cNvPr>
          <p:cNvSpPr/>
          <p:nvPr/>
        </p:nvSpPr>
        <p:spPr>
          <a:xfrm>
            <a:off x="9287692" y="4324873"/>
            <a:ext cx="851580" cy="428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
        <p:nvSpPr>
          <p:cNvPr id="6" name="Oval 5">
            <a:extLst>
              <a:ext uri="{FF2B5EF4-FFF2-40B4-BE49-F238E27FC236}">
                <a16:creationId xmlns:a16="http://schemas.microsoft.com/office/drawing/2014/main" id="{CDBA7197-E506-4D27-046B-D821B157DE79}"/>
              </a:ext>
            </a:extLst>
          </p:cNvPr>
          <p:cNvSpPr/>
          <p:nvPr/>
        </p:nvSpPr>
        <p:spPr>
          <a:xfrm>
            <a:off x="9429114" y="2692691"/>
            <a:ext cx="710157" cy="42862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b="1"/>
          </a:p>
        </p:txBody>
      </p:sp>
    </p:spTree>
    <p:extLst>
      <p:ext uri="{BB962C8B-B14F-4D97-AF65-F5344CB8AC3E}">
        <p14:creationId xmlns:p14="http://schemas.microsoft.com/office/powerpoint/2010/main" val="3358556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1584-BEDE-4414-9459-6D516CF972E9}"/>
              </a:ext>
            </a:extLst>
          </p:cNvPr>
          <p:cNvSpPr>
            <a:spLocks noGrp="1"/>
          </p:cNvSpPr>
          <p:nvPr>
            <p:ph type="title" idx="4294967295"/>
          </p:nvPr>
        </p:nvSpPr>
        <p:spPr>
          <a:xfrm>
            <a:off x="215899" y="82774"/>
            <a:ext cx="11837493" cy="754799"/>
          </a:xfrm>
        </p:spPr>
        <p:txBody>
          <a:bodyPr>
            <a:normAutofit fontScale="90000"/>
          </a:bodyPr>
          <a:lstStyle/>
          <a:p>
            <a:r>
              <a:rPr lang="en-GB" sz="3600" spc="-60" dirty="0"/>
              <a:t>Refining and </a:t>
            </a:r>
            <a:r>
              <a:rPr lang="en-GB" sz="3600" b="1" spc="-60" dirty="0"/>
              <a:t>validating adult ART data </a:t>
            </a:r>
            <a:r>
              <a:rPr lang="en-GB" sz="3600" spc="-60" dirty="0"/>
              <a:t>and estimated coverage</a:t>
            </a:r>
          </a:p>
        </p:txBody>
      </p:sp>
      <p:sp>
        <p:nvSpPr>
          <p:cNvPr id="3" name="Content Placeholder 2">
            <a:extLst>
              <a:ext uri="{FF2B5EF4-FFF2-40B4-BE49-F238E27FC236}">
                <a16:creationId xmlns:a16="http://schemas.microsoft.com/office/drawing/2014/main" id="{E9D6A56A-3171-B894-7AD2-C6C5E62429F8}"/>
              </a:ext>
            </a:extLst>
          </p:cNvPr>
          <p:cNvSpPr txBox="1">
            <a:spLocks/>
          </p:cNvSpPr>
          <p:nvPr/>
        </p:nvSpPr>
        <p:spPr>
          <a:xfrm>
            <a:off x="215899" y="783555"/>
            <a:ext cx="11449231" cy="563030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33363" indent="-233363">
              <a:buFont typeface="+mj-lt"/>
              <a:buAutoNum type="arabicPeriod"/>
            </a:pPr>
            <a:endParaRPr lang="en-US" sz="240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5190B462-FCB3-669E-A832-0F3628A8CCE8}"/>
              </a:ext>
            </a:extLst>
          </p:cNvPr>
          <p:cNvSpPr txBox="1"/>
          <p:nvPr/>
        </p:nvSpPr>
        <p:spPr>
          <a:xfrm>
            <a:off x="434340" y="1182084"/>
            <a:ext cx="11449231" cy="3970318"/>
          </a:xfrm>
          <a:prstGeom prst="rect">
            <a:avLst/>
          </a:prstGeom>
          <a:noFill/>
        </p:spPr>
        <p:txBody>
          <a:bodyPr wrap="square">
            <a:spAutoFit/>
          </a:bodyPr>
          <a:lstStyle/>
          <a:p>
            <a:r>
              <a:rPr lang="en-US" b="1">
                <a:solidFill>
                  <a:schemeClr val="tx1"/>
                </a:solidFill>
                <a:latin typeface="Cambria" panose="02040503050406030204" pitchFamily="18" charset="0"/>
                <a:ea typeface="Cambria" panose="02040503050406030204" pitchFamily="18" charset="0"/>
              </a:rPr>
              <a:t>Program Statistics editor </a:t>
            </a:r>
          </a:p>
          <a:p>
            <a:pPr marL="285750" indent="-285750">
              <a:buFont typeface="Arial" panose="020B0604020202020204" pitchFamily="34" charset="0"/>
              <a:buChar char="•"/>
            </a:pPr>
            <a:r>
              <a:rPr lang="en-US">
                <a:solidFill>
                  <a:schemeClr val="tx1"/>
                </a:solidFill>
                <a:latin typeface="Cambria" panose="02040503050406030204" pitchFamily="18" charset="0"/>
                <a:ea typeface="Cambria" panose="02040503050406030204" pitchFamily="18" charset="0"/>
              </a:rPr>
              <a:t>‘Plot’ the historic time trend in ART scale-up, to detect any data entry errors and unexplained fluctuations</a:t>
            </a:r>
          </a:p>
          <a:p>
            <a:pPr marL="285750" indent="-285750">
              <a:buFont typeface="Arial" panose="020B0604020202020204" pitchFamily="34" charset="0"/>
              <a:buChar char="•"/>
            </a:pPr>
            <a:r>
              <a:rPr lang="en-US">
                <a:latin typeface="Cambria" panose="02040503050406030204" pitchFamily="18" charset="0"/>
                <a:ea typeface="Cambria" panose="02040503050406030204" pitchFamily="18" charset="0"/>
              </a:rPr>
              <a:t>Adjust program-reported ART numbers by a factor informed by a national Data Quality Audit</a:t>
            </a:r>
          </a:p>
          <a:p>
            <a:pPr marL="285750" indent="-285750">
              <a:buFont typeface="Arial" panose="020B0604020202020204" pitchFamily="34" charset="0"/>
              <a:buChar char="•"/>
            </a:pPr>
            <a:endParaRPr lang="en-US">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atin typeface="Cambria" panose="02040503050406030204" pitchFamily="18" charset="0"/>
              <a:ea typeface="Cambria" panose="02040503050406030204" pitchFamily="18" charset="0"/>
            </a:endParaRPr>
          </a:p>
          <a:p>
            <a:r>
              <a:rPr lang="en-US" b="1">
                <a:latin typeface="Cambria" panose="02040503050406030204" pitchFamily="18" charset="0"/>
                <a:ea typeface="Cambria" panose="02040503050406030204" pitchFamily="18" charset="0"/>
              </a:rPr>
              <a:t>AIM Results </a:t>
            </a:r>
          </a:p>
          <a:p>
            <a:pPr marL="285750" indent="-285750">
              <a:buFont typeface="Arial" panose="020B0604020202020204" pitchFamily="34" charset="0"/>
              <a:buChar char="•"/>
            </a:pPr>
            <a:r>
              <a:rPr lang="en-US">
                <a:latin typeface="Cambria" panose="02040503050406030204" pitchFamily="18" charset="0"/>
                <a:ea typeface="Cambria" panose="02040503050406030204" pitchFamily="18" charset="0"/>
              </a:rPr>
              <a:t>Treatment cascade. ART should be below Spectrum-estimated PLHIV</a:t>
            </a:r>
          </a:p>
          <a:p>
            <a:pPr marL="742950" lvl="1" indent="-285750">
              <a:buFont typeface="Arial" panose="020B0604020202020204" pitchFamily="34" charset="0"/>
              <a:buChar char="•"/>
            </a:pPr>
            <a:r>
              <a:rPr lang="en-US">
                <a:latin typeface="Cambria" panose="02040503050406030204" pitchFamily="18" charset="0"/>
                <a:ea typeface="Cambria" panose="02040503050406030204" pitchFamily="18" charset="0"/>
              </a:rPr>
              <a:t>for all years</a:t>
            </a:r>
          </a:p>
          <a:p>
            <a:pPr marL="742950" lvl="1" indent="-285750">
              <a:buFont typeface="Arial" panose="020B0604020202020204" pitchFamily="34" charset="0"/>
              <a:buChar char="•"/>
            </a:pPr>
            <a:r>
              <a:rPr lang="en-US">
                <a:latin typeface="Cambria" panose="02040503050406030204" pitchFamily="18" charset="0"/>
                <a:ea typeface="Cambria" panose="02040503050406030204" pitchFamily="18" charset="0"/>
              </a:rPr>
              <a:t>for men and women and (if applicable) children in turn.</a:t>
            </a:r>
          </a:p>
          <a:p>
            <a:endParaRPr lang="en-US">
              <a:latin typeface="Cambria" panose="02040503050406030204" pitchFamily="18" charset="0"/>
              <a:ea typeface="Cambria" panose="02040503050406030204" pitchFamily="18" charset="0"/>
            </a:endParaRPr>
          </a:p>
          <a:p>
            <a:r>
              <a:rPr lang="en-US" b="1">
                <a:latin typeface="Cambria" panose="02040503050406030204" pitchFamily="18" charset="0"/>
                <a:ea typeface="Cambria" panose="02040503050406030204" pitchFamily="18" charset="0"/>
              </a:rPr>
              <a:t>Validation</a:t>
            </a:r>
          </a:p>
          <a:p>
            <a:pPr marL="285750" indent="-285750">
              <a:buFont typeface="Arial" panose="020B0604020202020204" pitchFamily="34" charset="0"/>
              <a:buChar char="•"/>
            </a:pPr>
            <a:r>
              <a:rPr lang="en-US">
                <a:latin typeface="Cambria" panose="02040503050406030204" pitchFamily="18" charset="0"/>
                <a:ea typeface="Cambria" panose="02040503050406030204" pitchFamily="18" charset="0"/>
              </a:rPr>
              <a:t>Numbers of adults (and if applicable children) newly starting ART: Spectrum’s allocation versus program data</a:t>
            </a:r>
          </a:p>
          <a:p>
            <a:pPr marL="285750" indent="-285750">
              <a:buFont typeface="Arial" panose="020B0604020202020204" pitchFamily="34" charset="0"/>
              <a:buChar char="•"/>
            </a:pPr>
            <a:r>
              <a:rPr lang="en-US">
                <a:latin typeface="Cambria" panose="02040503050406030204" pitchFamily="18" charset="0"/>
                <a:ea typeface="Cambria" panose="02040503050406030204" pitchFamily="18" charset="0"/>
              </a:rPr>
              <a:t>Numbers (currently) on ART by age: Spectrum’s allocation versus program data</a:t>
            </a:r>
          </a:p>
          <a:p>
            <a:pPr marL="285750" indent="-285750">
              <a:buFont typeface="Arial" panose="020B0604020202020204" pitchFamily="34" charset="0"/>
              <a:buChar char="•"/>
            </a:pPr>
            <a:endParaRPr lang="en-US">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3E05246E-AA29-0817-B3A3-0819B552D7F7}"/>
              </a:ext>
            </a:extLst>
          </p:cNvPr>
          <p:cNvPicPr>
            <a:picLocks noChangeAspect="1"/>
          </p:cNvPicPr>
          <p:nvPr/>
        </p:nvPicPr>
        <p:blipFill>
          <a:blip r:embed="rId3"/>
          <a:stretch>
            <a:fillRect/>
          </a:stretch>
        </p:blipFill>
        <p:spPr>
          <a:xfrm>
            <a:off x="8119872" y="2160769"/>
            <a:ext cx="3856229" cy="2155632"/>
          </a:xfrm>
          <a:prstGeom prst="rect">
            <a:avLst/>
          </a:prstGeom>
        </p:spPr>
      </p:pic>
      <p:pic>
        <p:nvPicPr>
          <p:cNvPr id="4" name="Picture 3">
            <a:extLst>
              <a:ext uri="{FF2B5EF4-FFF2-40B4-BE49-F238E27FC236}">
                <a16:creationId xmlns:a16="http://schemas.microsoft.com/office/drawing/2014/main" id="{E4E36969-692C-1046-3347-D339B01208B6}"/>
              </a:ext>
            </a:extLst>
          </p:cNvPr>
          <p:cNvPicPr>
            <a:picLocks noChangeAspect="1"/>
          </p:cNvPicPr>
          <p:nvPr/>
        </p:nvPicPr>
        <p:blipFill>
          <a:blip r:embed="rId4"/>
          <a:stretch>
            <a:fillRect/>
          </a:stretch>
        </p:blipFill>
        <p:spPr>
          <a:xfrm>
            <a:off x="106651" y="6157197"/>
            <a:ext cx="1409700" cy="647700"/>
          </a:xfrm>
          <a:prstGeom prst="rect">
            <a:avLst/>
          </a:prstGeom>
        </p:spPr>
      </p:pic>
      <p:pic>
        <p:nvPicPr>
          <p:cNvPr id="5" name="Picture 4">
            <a:extLst>
              <a:ext uri="{FF2B5EF4-FFF2-40B4-BE49-F238E27FC236}">
                <a16:creationId xmlns:a16="http://schemas.microsoft.com/office/drawing/2014/main" id="{97BA49ED-A493-2A82-15E6-6FF46F325179}"/>
              </a:ext>
            </a:extLst>
          </p:cNvPr>
          <p:cNvPicPr>
            <a:picLocks noChangeAspect="1"/>
          </p:cNvPicPr>
          <p:nvPr/>
        </p:nvPicPr>
        <p:blipFill>
          <a:blip r:embed="rId5"/>
          <a:stretch>
            <a:fillRect/>
          </a:stretch>
        </p:blipFill>
        <p:spPr>
          <a:xfrm>
            <a:off x="10107612" y="6318746"/>
            <a:ext cx="1857375" cy="428625"/>
          </a:xfrm>
          <a:prstGeom prst="rect">
            <a:avLst/>
          </a:prstGeom>
        </p:spPr>
      </p:pic>
    </p:spTree>
    <p:extLst>
      <p:ext uri="{BB962C8B-B14F-4D97-AF65-F5344CB8AC3E}">
        <p14:creationId xmlns:p14="http://schemas.microsoft.com/office/powerpoint/2010/main" val="209423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D1A-84CC-2018-47CB-6EECFC883B52}"/>
              </a:ext>
            </a:extLst>
          </p:cNvPr>
          <p:cNvSpPr>
            <a:spLocks noGrp="1"/>
          </p:cNvSpPr>
          <p:nvPr>
            <p:ph type="title"/>
          </p:nvPr>
        </p:nvSpPr>
        <p:spPr>
          <a:xfrm>
            <a:off x="609600" y="274638"/>
            <a:ext cx="10972800" cy="1143000"/>
          </a:xfrm>
        </p:spPr>
        <p:txBody>
          <a:bodyPr/>
          <a:lstStyle/>
          <a:p>
            <a:r>
              <a:rPr lang="en-US" dirty="0"/>
              <a:t>Adult ART numbers: adjust based on Data Quality Audit</a:t>
            </a:r>
          </a:p>
        </p:txBody>
      </p:sp>
      <p:pic>
        <p:nvPicPr>
          <p:cNvPr id="5" name="Picture 4">
            <a:extLst>
              <a:ext uri="{FF2B5EF4-FFF2-40B4-BE49-F238E27FC236}">
                <a16:creationId xmlns:a16="http://schemas.microsoft.com/office/drawing/2014/main" id="{BC4E45AD-89D0-36FE-D2B0-DB6E0F2D7FD9}"/>
              </a:ext>
            </a:extLst>
          </p:cNvPr>
          <p:cNvPicPr>
            <a:picLocks noChangeAspect="1"/>
          </p:cNvPicPr>
          <p:nvPr/>
        </p:nvPicPr>
        <p:blipFill>
          <a:blip r:embed="rId2"/>
          <a:stretch>
            <a:fillRect/>
          </a:stretch>
        </p:blipFill>
        <p:spPr>
          <a:xfrm>
            <a:off x="609600" y="1426324"/>
            <a:ext cx="7487602" cy="514731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8AE2D54-65E0-0EBC-BD06-A381F364EF88}"/>
              </a:ext>
            </a:extLst>
          </p:cNvPr>
          <p:cNvSpPr txBox="1"/>
          <p:nvPr/>
        </p:nvSpPr>
        <p:spPr>
          <a:xfrm>
            <a:off x="8356061" y="1426324"/>
            <a:ext cx="3700956" cy="3477875"/>
          </a:xfrm>
          <a:prstGeom prst="rect">
            <a:avLst/>
          </a:prstGeom>
          <a:noFill/>
        </p:spPr>
        <p:txBody>
          <a:bodyPr wrap="square" rtlCol="0">
            <a:spAutoFit/>
          </a:bodyPr>
          <a:lstStyle/>
          <a:p>
            <a:r>
              <a:rPr lang="en-US" sz="2000" dirty="0">
                <a:latin typeface="+mj-lt"/>
              </a:rPr>
              <a:t>You can </a:t>
            </a:r>
            <a:r>
              <a:rPr lang="en-US" sz="2000" b="1" dirty="0">
                <a:latin typeface="+mj-lt"/>
              </a:rPr>
              <a:t>adjust program-recorded numbers </a:t>
            </a:r>
            <a:r>
              <a:rPr lang="en-US" sz="2000" dirty="0">
                <a:latin typeface="+mj-lt"/>
              </a:rPr>
              <a:t>of adults on ART </a:t>
            </a:r>
            <a:r>
              <a:rPr lang="en-US" sz="2000" b="1" dirty="0">
                <a:latin typeface="+mj-lt"/>
              </a:rPr>
              <a:t>directly</a:t>
            </a:r>
            <a:r>
              <a:rPr lang="en-US" sz="2000" dirty="0">
                <a:latin typeface="+mj-lt"/>
              </a:rPr>
              <a:t>– or through an </a:t>
            </a:r>
            <a:r>
              <a:rPr lang="en-US" sz="2000" b="1" dirty="0">
                <a:latin typeface="+mj-lt"/>
              </a:rPr>
              <a:t>annual adjustment factor </a:t>
            </a:r>
            <a:r>
              <a:rPr lang="en-US" sz="2000" dirty="0">
                <a:latin typeface="+mj-lt"/>
              </a:rPr>
              <a:t>based on a national or representative Data Quality Audit. </a:t>
            </a:r>
          </a:p>
          <a:p>
            <a:r>
              <a:rPr lang="en-US" sz="2000" dirty="0">
                <a:latin typeface="+mj-lt"/>
              </a:rPr>
              <a:t>Using the adjustment factor (for the year of DQA and optionally for years surrounding) makes your adjustments transparent.</a:t>
            </a:r>
          </a:p>
        </p:txBody>
      </p:sp>
      <p:cxnSp>
        <p:nvCxnSpPr>
          <p:cNvPr id="7" name="Straight Arrow Connector 6">
            <a:extLst>
              <a:ext uri="{FF2B5EF4-FFF2-40B4-BE49-F238E27FC236}">
                <a16:creationId xmlns:a16="http://schemas.microsoft.com/office/drawing/2014/main" id="{62E2310F-0651-CBB8-BC27-B04E9536989C}"/>
              </a:ext>
            </a:extLst>
          </p:cNvPr>
          <p:cNvCxnSpPr/>
          <p:nvPr/>
        </p:nvCxnSpPr>
        <p:spPr>
          <a:xfrm flipH="1">
            <a:off x="7940201" y="6092792"/>
            <a:ext cx="23431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83F2ADE-5FF0-0C69-8DD8-9D792296FFF3}"/>
              </a:ext>
            </a:extLst>
          </p:cNvPr>
          <p:cNvCxnSpPr/>
          <p:nvPr/>
        </p:nvCxnSpPr>
        <p:spPr>
          <a:xfrm flipH="1">
            <a:off x="7400925" y="4575681"/>
            <a:ext cx="2343150"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652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A79A-3A7E-D0DC-DAAA-1187B31E466B}"/>
              </a:ext>
            </a:extLst>
          </p:cNvPr>
          <p:cNvSpPr>
            <a:spLocks noGrp="1"/>
          </p:cNvSpPr>
          <p:nvPr>
            <p:ph type="title"/>
          </p:nvPr>
        </p:nvSpPr>
        <p:spPr/>
        <p:txBody>
          <a:bodyPr/>
          <a:lstStyle/>
          <a:p>
            <a:r>
              <a:rPr lang="en-US">
                <a:latin typeface="Cambria" panose="02040503050406030204" pitchFamily="18" charset="0"/>
                <a:ea typeface="Cambria" panose="02040503050406030204" pitchFamily="18" charset="0"/>
              </a:rPr>
              <a:t>What if final, full-year 2023 data are still pending?</a:t>
            </a:r>
          </a:p>
        </p:txBody>
      </p:sp>
      <p:sp>
        <p:nvSpPr>
          <p:cNvPr id="3" name="Content Placeholder 2">
            <a:extLst>
              <a:ext uri="{FF2B5EF4-FFF2-40B4-BE49-F238E27FC236}">
                <a16:creationId xmlns:a16="http://schemas.microsoft.com/office/drawing/2014/main" id="{35D3819E-C639-53AF-A3C7-5B373774EF57}"/>
              </a:ext>
            </a:extLst>
          </p:cNvPr>
          <p:cNvSpPr>
            <a:spLocks noGrp="1"/>
          </p:cNvSpPr>
          <p:nvPr>
            <p:ph idx="1"/>
          </p:nvPr>
        </p:nvSpPr>
        <p:spPr>
          <a:xfrm>
            <a:off x="3783269" y="454820"/>
            <a:ext cx="8065831" cy="5702139"/>
          </a:xfrm>
        </p:spPr>
        <p:txBody>
          <a:bodyPr anchor="t">
            <a:noAutofit/>
          </a:bodyPr>
          <a:lstStyle/>
          <a:p>
            <a:r>
              <a:rPr lang="en-US" sz="1800">
                <a:solidFill>
                  <a:schemeClr val="tx1"/>
                </a:solidFill>
                <a:latin typeface="Cambria" panose="02040503050406030204" pitchFamily="18" charset="0"/>
                <a:ea typeface="Cambria" panose="02040503050406030204" pitchFamily="18" charset="0"/>
              </a:rPr>
              <a:t>In Jan-Feb., you may not have final program, HIV testing and surveillance data for the full year of 2023 yet. </a:t>
            </a:r>
          </a:p>
          <a:p>
            <a:r>
              <a:rPr lang="en-US" sz="1800">
                <a:solidFill>
                  <a:schemeClr val="tx1"/>
                </a:solidFill>
                <a:latin typeface="Cambria" panose="02040503050406030204" pitchFamily="18" charset="0"/>
                <a:ea typeface="Cambria" panose="02040503050406030204" pitchFamily="18" charset="0"/>
              </a:rPr>
              <a:t>The ‘final’ 2024 Spectrum estimate will have to wait for those, </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and then refit (EPP, CSAVR, AEM or ECDC model, then AIM).</a:t>
            </a:r>
          </a:p>
          <a:p>
            <a:r>
              <a:rPr lang="en-US" sz="1800">
                <a:solidFill>
                  <a:schemeClr val="tx1"/>
                </a:solidFill>
                <a:latin typeface="Cambria" panose="02040503050406030204" pitchFamily="18" charset="0"/>
                <a:ea typeface="Cambria" panose="02040503050406030204" pitchFamily="18" charset="0"/>
              </a:rPr>
              <a:t>Meanwhile, you have these </a:t>
            </a:r>
            <a:r>
              <a:rPr lang="en-US" sz="1800" u="sng">
                <a:solidFill>
                  <a:schemeClr val="tx1"/>
                </a:solidFill>
                <a:latin typeface="Cambria" panose="02040503050406030204" pitchFamily="18" charset="0"/>
                <a:ea typeface="Cambria" panose="02040503050406030204" pitchFamily="18" charset="0"/>
              </a:rPr>
              <a:t>options for a draft Spectrum file</a:t>
            </a:r>
            <a:r>
              <a:rPr lang="en-US" sz="1800">
                <a:solidFill>
                  <a:schemeClr val="tx1"/>
                </a:solidFill>
                <a:latin typeface="Cambria" panose="02040503050406030204" pitchFamily="18" charset="0"/>
                <a:ea typeface="Cambria" panose="02040503050406030204" pitchFamily="18" charset="0"/>
              </a:rPr>
              <a:t>:</a:t>
            </a:r>
          </a:p>
          <a:p>
            <a:r>
              <a:rPr lang="en-US" sz="1800">
                <a:solidFill>
                  <a:schemeClr val="tx1"/>
                </a:solidFill>
                <a:latin typeface="Cambria" panose="02040503050406030204" pitchFamily="18" charset="0"/>
                <a:ea typeface="Cambria" panose="02040503050406030204" pitchFamily="18" charset="0"/>
              </a:rPr>
              <a:t>ART, PMTCT: </a:t>
            </a:r>
          </a:p>
          <a:p>
            <a:pPr lvl="1"/>
            <a:r>
              <a:rPr lang="en-US">
                <a:solidFill>
                  <a:schemeClr val="tx1"/>
                </a:solidFill>
                <a:latin typeface="Cambria" panose="02040503050406030204" pitchFamily="18" charset="0"/>
                <a:ea typeface="Cambria" panose="02040503050406030204" pitchFamily="18" charset="0"/>
              </a:rPr>
              <a:t>Leave or update 2023 as an </a:t>
            </a:r>
            <a:r>
              <a:rPr lang="en-US" b="1">
                <a:solidFill>
                  <a:schemeClr val="tx1"/>
                </a:solidFill>
                <a:latin typeface="Cambria" panose="02040503050406030204" pitchFamily="18" charset="0"/>
                <a:ea typeface="Cambria" panose="02040503050406030204" pitchFamily="18" charset="0"/>
              </a:rPr>
              <a:t>expected % target</a:t>
            </a:r>
            <a:r>
              <a:rPr lang="en-US">
                <a:solidFill>
                  <a:schemeClr val="tx1"/>
                </a:solidFill>
                <a:latin typeface="Cambria" panose="02040503050406030204" pitchFamily="18" charset="0"/>
                <a:ea typeface="Cambria" panose="02040503050406030204" pitchFamily="18" charset="0"/>
              </a:rPr>
              <a:t>, in line with 2022.</a:t>
            </a:r>
          </a:p>
          <a:p>
            <a:pPr lvl="1"/>
            <a:r>
              <a:rPr lang="en-US">
                <a:solidFill>
                  <a:schemeClr val="tx1"/>
                </a:solidFill>
                <a:latin typeface="Cambria" panose="02040503050406030204" pitchFamily="18" charset="0"/>
                <a:ea typeface="Cambria" panose="02040503050406030204" pitchFamily="18" charset="0"/>
              </a:rPr>
              <a:t>As interim placeholder, put 2022 numbers for 2023.</a:t>
            </a:r>
          </a:p>
          <a:p>
            <a:pPr lvl="1"/>
            <a:r>
              <a:rPr lang="en-US">
                <a:solidFill>
                  <a:schemeClr val="tx1"/>
                </a:solidFill>
                <a:latin typeface="Cambria" panose="02040503050406030204" pitchFamily="18" charset="0"/>
                <a:ea typeface="Cambria" panose="02040503050406030204" pitchFamily="18" charset="0"/>
              </a:rPr>
              <a:t>Enter 2023 first </a:t>
            </a:r>
            <a:r>
              <a:rPr lang="en-US" b="1">
                <a:solidFill>
                  <a:schemeClr val="tx1"/>
                </a:solidFill>
                <a:latin typeface="Cambria" panose="02040503050406030204" pitchFamily="18" charset="0"/>
                <a:ea typeface="Cambria" panose="02040503050406030204" pitchFamily="18" charset="0"/>
              </a:rPr>
              <a:t>part-of-year data</a:t>
            </a:r>
          </a:p>
          <a:p>
            <a:pPr lvl="1"/>
            <a:r>
              <a:rPr lang="en-US">
                <a:solidFill>
                  <a:schemeClr val="tx1"/>
                </a:solidFill>
                <a:latin typeface="Cambria" panose="02040503050406030204" pitchFamily="18" charset="0"/>
                <a:ea typeface="Cambria" panose="02040503050406030204" pitchFamily="18" charset="0"/>
              </a:rPr>
              <a:t>Do </a:t>
            </a:r>
            <a:r>
              <a:rPr lang="en-US" b="1">
                <a:solidFill>
                  <a:schemeClr val="tx1"/>
                </a:solidFill>
                <a:latin typeface="Cambria" panose="02040503050406030204" pitchFamily="18" charset="0"/>
                <a:ea typeface="Cambria" panose="02040503050406030204" pitchFamily="18" charset="0"/>
              </a:rPr>
              <a:t>NOT leave adult ART blank</a:t>
            </a:r>
            <a:r>
              <a:rPr lang="en-US">
                <a:solidFill>
                  <a:schemeClr val="tx1"/>
                </a:solidFill>
                <a:latin typeface="Cambria" panose="02040503050406030204" pitchFamily="18" charset="0"/>
                <a:ea typeface="Cambria" panose="02040503050406030204" pitchFamily="18" charset="0"/>
              </a:rPr>
              <a:t>! Since ART reduces HIV transmission &amp; incidence</a:t>
            </a:r>
          </a:p>
          <a:p>
            <a:r>
              <a:rPr lang="en-US" sz="1800">
                <a:solidFill>
                  <a:schemeClr val="tx1"/>
                </a:solidFill>
                <a:latin typeface="Cambria" panose="02040503050406030204" pitchFamily="18" charset="0"/>
                <a:ea typeface="Cambria" panose="02040503050406030204" pitchFamily="18" charset="0"/>
              </a:rPr>
              <a:t>Prevalence-type of data (routine ANC tests &amp; positives, </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 for EPP and – optional – fertility &amp; MTCT &amp; pediatric estimates):</a:t>
            </a:r>
          </a:p>
          <a:p>
            <a:pPr lvl="1"/>
            <a:r>
              <a:rPr lang="en-US">
                <a:solidFill>
                  <a:schemeClr val="tx1"/>
                </a:solidFill>
                <a:latin typeface="Cambria" panose="02040503050406030204" pitchFamily="18" charset="0"/>
                <a:ea typeface="Cambria" panose="02040503050406030204" pitchFamily="18" charset="0"/>
              </a:rPr>
              <a:t>Enter the data available, e.g. the first 6 of 9 months </a:t>
            </a:r>
            <a:br>
              <a:rPr lang="en-US">
                <a:solidFill>
                  <a:schemeClr val="tx1"/>
                </a:solidFill>
                <a:latin typeface="Cambria" panose="02040503050406030204" pitchFamily="18" charset="0"/>
                <a:ea typeface="Cambria" panose="02040503050406030204" pitchFamily="18" charset="0"/>
              </a:rPr>
            </a:br>
            <a:r>
              <a:rPr lang="en-US">
                <a:solidFill>
                  <a:schemeClr val="tx1"/>
                </a:solidFill>
                <a:latin typeface="Cambria" panose="02040503050406030204" pitchFamily="18" charset="0"/>
                <a:ea typeface="Cambria" panose="02040503050406030204" pitchFamily="18" charset="0"/>
              </a:rPr>
              <a:t>– and document this in ‘Source’ field, as provisional.</a:t>
            </a:r>
          </a:p>
          <a:p>
            <a:r>
              <a:rPr lang="en-US" sz="1800">
                <a:solidFill>
                  <a:schemeClr val="tx1"/>
                </a:solidFill>
                <a:latin typeface="Cambria" panose="02040503050406030204" pitchFamily="18" charset="0"/>
                <a:ea typeface="Cambria" panose="02040503050406030204" pitchFamily="18" charset="0"/>
              </a:rPr>
              <a:t>New diagnoses and AIDS deaths, for CSAVR: Leave 2023 values blank.</a:t>
            </a:r>
          </a:p>
          <a:p>
            <a:r>
              <a:rPr lang="en-US" sz="1800">
                <a:solidFill>
                  <a:schemeClr val="tx1"/>
                </a:solidFill>
                <a:latin typeface="Cambria" panose="02040503050406030204" pitchFamily="18" charset="0"/>
                <a:ea typeface="Cambria" panose="02040503050406030204" pitchFamily="18" charset="0"/>
              </a:rPr>
              <a:t>In the </a:t>
            </a:r>
            <a:r>
              <a:rPr lang="en-US" sz="1800" u="sng">
                <a:solidFill>
                  <a:schemeClr val="tx1"/>
                </a:solidFill>
                <a:latin typeface="Cambria" panose="02040503050406030204" pitchFamily="18" charset="0"/>
                <a:ea typeface="Cambria" panose="02040503050406030204" pitchFamily="18" charset="0"/>
              </a:rPr>
              <a:t>Excel</a:t>
            </a:r>
            <a:r>
              <a:rPr lang="en-US" sz="1800">
                <a:solidFill>
                  <a:schemeClr val="tx1"/>
                </a:solidFill>
                <a:latin typeface="Cambria" panose="02040503050406030204" pitchFamily="18" charset="0"/>
                <a:ea typeface="Cambria" panose="02040503050406030204" pitchFamily="18" charset="0"/>
              </a:rPr>
              <a:t>, please enter </a:t>
            </a:r>
            <a:r>
              <a:rPr lang="en-US" sz="1800" i="1">
                <a:solidFill>
                  <a:schemeClr val="tx1"/>
                </a:solidFill>
                <a:latin typeface="Cambria" panose="02040503050406030204" pitchFamily="18" charset="0"/>
                <a:ea typeface="Cambria" panose="02040503050406030204" pitchFamily="18" charset="0"/>
              </a:rPr>
              <a:t>ALL</a:t>
            </a:r>
            <a:r>
              <a:rPr lang="en-US" sz="1800">
                <a:solidFill>
                  <a:schemeClr val="tx1"/>
                </a:solidFill>
                <a:latin typeface="Cambria" panose="02040503050406030204" pitchFamily="18" charset="0"/>
                <a:ea typeface="Cambria" panose="02040503050406030204" pitchFamily="18" charset="0"/>
              </a:rPr>
              <a:t> data types </a:t>
            </a:r>
            <a:r>
              <a:rPr lang="en-US" sz="1800" i="1">
                <a:solidFill>
                  <a:schemeClr val="tx1"/>
                </a:solidFill>
                <a:latin typeface="Cambria" panose="02040503050406030204" pitchFamily="18" charset="0"/>
                <a:ea typeface="Cambria" panose="02040503050406030204" pitchFamily="18" charset="0"/>
              </a:rPr>
              <a:t>even if only part of the year</a:t>
            </a:r>
            <a:r>
              <a:rPr lang="en-US" sz="1800">
                <a:solidFill>
                  <a:schemeClr val="tx1"/>
                </a:solidFill>
                <a:latin typeface="Cambria" panose="02040503050406030204" pitchFamily="18" charset="0"/>
                <a:ea typeface="Cambria" panose="02040503050406030204" pitchFamily="18" charset="0"/>
              </a:rPr>
              <a:t>, </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for DQA purposes </a:t>
            </a:r>
            <a:br>
              <a:rPr lang="en-US" sz="1800">
                <a:solidFill>
                  <a:schemeClr val="tx1"/>
                </a:solidFill>
                <a:latin typeface="Cambria" panose="02040503050406030204" pitchFamily="18" charset="0"/>
                <a:ea typeface="Cambria" panose="02040503050406030204" pitchFamily="18" charset="0"/>
              </a:rPr>
            </a:br>
            <a:r>
              <a:rPr lang="en-US" sz="1800">
                <a:solidFill>
                  <a:schemeClr val="tx1"/>
                </a:solidFill>
                <a:latin typeface="Cambria" panose="02040503050406030204" pitchFamily="18" charset="0"/>
                <a:ea typeface="Cambria" panose="02040503050406030204" pitchFamily="18" charset="0"/>
              </a:rPr>
              <a:t>(e.g., test positivity rates corresponding to annual new diagnoses, for CSAVR)</a:t>
            </a:r>
          </a:p>
        </p:txBody>
      </p:sp>
    </p:spTree>
    <p:extLst>
      <p:ext uri="{BB962C8B-B14F-4D97-AF65-F5344CB8AC3E}">
        <p14:creationId xmlns:p14="http://schemas.microsoft.com/office/powerpoint/2010/main" val="145377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1D943-7E1A-7661-20F5-C9C4AE7E5AD4}"/>
              </a:ext>
            </a:extLst>
          </p:cNvPr>
          <p:cNvSpPr>
            <a:spLocks noGrp="1"/>
          </p:cNvSpPr>
          <p:nvPr>
            <p:ph type="title"/>
          </p:nvPr>
        </p:nvSpPr>
        <p:spPr>
          <a:xfrm>
            <a:off x="627412" y="264460"/>
            <a:ext cx="10515600" cy="1325562"/>
          </a:xfrm>
        </p:spPr>
        <p:txBody>
          <a:bodyPr>
            <a:normAutofit/>
          </a:bodyPr>
          <a:lstStyle/>
          <a:p>
            <a:r>
              <a:rPr lang="en-US" sz="3600"/>
              <a:t>Purpose of estimation and projection models </a:t>
            </a:r>
            <a:endParaRPr lang="en-KE" sz="3600"/>
          </a:p>
        </p:txBody>
      </p:sp>
      <p:pic>
        <p:nvPicPr>
          <p:cNvPr id="5" name="Content Placeholder 4">
            <a:extLst>
              <a:ext uri="{FF2B5EF4-FFF2-40B4-BE49-F238E27FC236}">
                <a16:creationId xmlns:a16="http://schemas.microsoft.com/office/drawing/2014/main" id="{418CE30D-83D8-61B1-D484-517FB1264F1E}"/>
              </a:ext>
            </a:extLst>
          </p:cNvPr>
          <p:cNvPicPr>
            <a:picLocks noGrp="1" noChangeAspect="1"/>
          </p:cNvPicPr>
          <p:nvPr>
            <p:ph idx="4294967295"/>
          </p:nvPr>
        </p:nvPicPr>
        <p:blipFill>
          <a:blip r:embed="rId3"/>
          <a:stretch>
            <a:fillRect/>
          </a:stretch>
        </p:blipFill>
        <p:spPr>
          <a:xfrm>
            <a:off x="1690918" y="1116013"/>
            <a:ext cx="8153400" cy="4972050"/>
          </a:xfrm>
          <a:prstGeom prst="rect">
            <a:avLst/>
          </a:prstGeom>
        </p:spPr>
      </p:pic>
      <p:pic>
        <p:nvPicPr>
          <p:cNvPr id="2" name="Picture 1">
            <a:extLst>
              <a:ext uri="{FF2B5EF4-FFF2-40B4-BE49-F238E27FC236}">
                <a16:creationId xmlns:a16="http://schemas.microsoft.com/office/drawing/2014/main" id="{0311CFA2-3EF4-4CBC-9DC1-D7DC16C776AC}"/>
              </a:ext>
            </a:extLst>
          </p:cNvPr>
          <p:cNvPicPr>
            <a:picLocks noChangeAspect="1"/>
          </p:cNvPicPr>
          <p:nvPr/>
        </p:nvPicPr>
        <p:blipFill>
          <a:blip r:embed="rId4"/>
          <a:stretch>
            <a:fillRect/>
          </a:stretch>
        </p:blipFill>
        <p:spPr>
          <a:xfrm>
            <a:off x="10142188" y="6164915"/>
            <a:ext cx="1857375" cy="428625"/>
          </a:xfrm>
          <a:prstGeom prst="rect">
            <a:avLst/>
          </a:prstGeom>
        </p:spPr>
      </p:pic>
      <p:pic>
        <p:nvPicPr>
          <p:cNvPr id="3" name="Picture 2">
            <a:extLst>
              <a:ext uri="{FF2B5EF4-FFF2-40B4-BE49-F238E27FC236}">
                <a16:creationId xmlns:a16="http://schemas.microsoft.com/office/drawing/2014/main" id="{F4190E45-0162-D7F2-A29B-5A58AF534309}"/>
              </a:ext>
            </a:extLst>
          </p:cNvPr>
          <p:cNvPicPr>
            <a:picLocks noChangeAspect="1"/>
          </p:cNvPicPr>
          <p:nvPr/>
        </p:nvPicPr>
        <p:blipFill>
          <a:blip r:embed="rId5"/>
          <a:stretch>
            <a:fillRect/>
          </a:stretch>
        </p:blipFill>
        <p:spPr>
          <a:xfrm>
            <a:off x="281218" y="5841065"/>
            <a:ext cx="1409700" cy="647700"/>
          </a:xfrm>
          <a:prstGeom prst="rect">
            <a:avLst/>
          </a:prstGeom>
        </p:spPr>
      </p:pic>
    </p:spTree>
    <p:extLst>
      <p:ext uri="{BB962C8B-B14F-4D97-AF65-F5344CB8AC3E}">
        <p14:creationId xmlns:p14="http://schemas.microsoft.com/office/powerpoint/2010/main" val="104625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5DC474E4-63C4-47A9-20CB-1C9DB7946232}"/>
              </a:ext>
            </a:extLst>
          </p:cNvPr>
          <p:cNvSpPr>
            <a:spLocks noGrp="1"/>
          </p:cNvSpPr>
          <p:nvPr>
            <p:ph type="title"/>
          </p:nvPr>
        </p:nvSpPr>
        <p:spPr>
          <a:xfrm>
            <a:off x="845127" y="365760"/>
            <a:ext cx="10515600" cy="878840"/>
          </a:xfrm>
        </p:spPr>
        <p:txBody>
          <a:bodyPr/>
          <a:lstStyle/>
          <a:p>
            <a:r>
              <a:rPr lang="en-US"/>
              <a:t>ART Dynamics</a:t>
            </a:r>
          </a:p>
        </p:txBody>
      </p:sp>
      <p:sp>
        <p:nvSpPr>
          <p:cNvPr id="19" name="Content Placeholder 18">
            <a:extLst>
              <a:ext uri="{FF2B5EF4-FFF2-40B4-BE49-F238E27FC236}">
                <a16:creationId xmlns:a16="http://schemas.microsoft.com/office/drawing/2014/main" id="{8320E948-8282-BF2A-CEBC-C01BDF74DC09}"/>
              </a:ext>
            </a:extLst>
          </p:cNvPr>
          <p:cNvSpPr>
            <a:spLocks noGrp="1"/>
          </p:cNvSpPr>
          <p:nvPr>
            <p:ph idx="1"/>
          </p:nvPr>
        </p:nvSpPr>
        <p:spPr>
          <a:xfrm>
            <a:off x="0" y="1298031"/>
            <a:ext cx="6242627" cy="5221287"/>
          </a:xfrm>
        </p:spPr>
        <p:txBody>
          <a:bodyPr>
            <a:normAutofit/>
          </a:bodyPr>
          <a:lstStyle/>
          <a:p>
            <a:r>
              <a:rPr lang="en-US"/>
              <a:t>Please enter treatment interruption rates for all years with children on ART</a:t>
            </a:r>
          </a:p>
          <a:p>
            <a:pPr lvl="1"/>
            <a:r>
              <a:rPr lang="en-US"/>
              <a:t>From a reliable national or nationally representative program data, if available</a:t>
            </a:r>
          </a:p>
          <a:p>
            <a:pPr lvl="1"/>
            <a:r>
              <a:rPr lang="en-US"/>
              <a:t>Default rate of 5% per year – use new button in Child Treatment editor ‘Apply default interruption rate’</a:t>
            </a:r>
          </a:p>
          <a:p>
            <a:r>
              <a:rPr lang="en-US"/>
              <a:t>Treatment interruption entries do not affect numbers of children on ART (set by program data), but do refine:</a:t>
            </a:r>
          </a:p>
          <a:p>
            <a:pPr lvl="1"/>
            <a:r>
              <a:rPr lang="en-US"/>
              <a:t>the percentage of children in the first year of treatment and their age and CD4 distribution </a:t>
            </a:r>
          </a:p>
          <a:p>
            <a:pPr lvl="1"/>
            <a:r>
              <a:rPr lang="en-US"/>
              <a:t>Spectrum’s (new!) calculation of child Knowledge-of-Status. </a:t>
            </a:r>
          </a:p>
          <a:p>
            <a:pPr marL="457200" lvl="1" indent="0">
              <a:buNone/>
            </a:pPr>
            <a:endParaRPr lang="en-US">
              <a:highlight>
                <a:srgbClr val="00FF00"/>
              </a:highlight>
            </a:endParaRPr>
          </a:p>
        </p:txBody>
      </p:sp>
      <p:sp>
        <p:nvSpPr>
          <p:cNvPr id="2" name="Slide Number Placeholder 1">
            <a:extLst>
              <a:ext uri="{FF2B5EF4-FFF2-40B4-BE49-F238E27FC236}">
                <a16:creationId xmlns:a16="http://schemas.microsoft.com/office/drawing/2014/main" id="{48BAF989-BCB7-D06F-10F3-5ED6BBAEEC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1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A14E76DC-09FB-A216-6113-DCDFA2B68C0F}"/>
              </a:ext>
            </a:extLst>
          </p:cNvPr>
          <p:cNvPicPr>
            <a:picLocks noChangeAspect="1"/>
          </p:cNvPicPr>
          <p:nvPr/>
        </p:nvPicPr>
        <p:blipFill>
          <a:blip r:embed="rId2"/>
          <a:stretch>
            <a:fillRect/>
          </a:stretch>
        </p:blipFill>
        <p:spPr>
          <a:xfrm>
            <a:off x="6242627" y="1298030"/>
            <a:ext cx="5759110" cy="4789261"/>
          </a:xfrm>
          <a:prstGeom prst="rect">
            <a:avLst/>
          </a:prstGeom>
        </p:spPr>
      </p:pic>
      <p:sp>
        <p:nvSpPr>
          <p:cNvPr id="5" name="Rectangle 4">
            <a:extLst>
              <a:ext uri="{FF2B5EF4-FFF2-40B4-BE49-F238E27FC236}">
                <a16:creationId xmlns:a16="http://schemas.microsoft.com/office/drawing/2014/main" id="{229591FF-34EE-97E7-364F-16D97D500E28}"/>
              </a:ext>
            </a:extLst>
          </p:cNvPr>
          <p:cNvSpPr/>
          <p:nvPr/>
        </p:nvSpPr>
        <p:spPr>
          <a:xfrm>
            <a:off x="8496300" y="5559969"/>
            <a:ext cx="1092200" cy="2693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A06885D3-0841-86AA-E69A-E39195956F95}"/>
              </a:ext>
            </a:extLst>
          </p:cNvPr>
          <p:cNvSpPr/>
          <p:nvPr/>
        </p:nvSpPr>
        <p:spPr>
          <a:xfrm>
            <a:off x="6242626" y="4467769"/>
            <a:ext cx="5568373" cy="2693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127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9F41A2-B259-534E-C68A-0038B5A5B8C2}"/>
              </a:ext>
            </a:extLst>
          </p:cNvPr>
          <p:cNvPicPr>
            <a:picLocks noChangeAspect="1"/>
          </p:cNvPicPr>
          <p:nvPr/>
        </p:nvPicPr>
        <p:blipFill rotWithShape="1">
          <a:blip r:embed="rId3"/>
          <a:srcRect b="29120"/>
          <a:stretch/>
        </p:blipFill>
        <p:spPr>
          <a:xfrm>
            <a:off x="3463290" y="744385"/>
            <a:ext cx="8641080" cy="478309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1076438"/>
          </a:xfrm>
        </p:spPr>
        <p:txBody>
          <a:bodyPr>
            <a:normAutofit/>
          </a:bodyPr>
          <a:lstStyle/>
          <a:p>
            <a:r>
              <a:rPr lang="en-US" sz="3200"/>
              <a:t>PMTCT</a:t>
            </a:r>
          </a:p>
        </p:txBody>
      </p:sp>
      <p:sp>
        <p:nvSpPr>
          <p:cNvPr id="4" name="TextBox 3">
            <a:extLst>
              <a:ext uri="{FF2B5EF4-FFF2-40B4-BE49-F238E27FC236}">
                <a16:creationId xmlns:a16="http://schemas.microsoft.com/office/drawing/2014/main" id="{8A43B42C-8735-47D7-10FA-E08026E83581}"/>
              </a:ext>
            </a:extLst>
          </p:cNvPr>
          <p:cNvSpPr txBox="1"/>
          <p:nvPr/>
        </p:nvSpPr>
        <p:spPr>
          <a:xfrm>
            <a:off x="256033" y="2628900"/>
            <a:ext cx="2944368" cy="2585323"/>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Display numbers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Add prenatal data for 2022</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Check retention at delivery</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Check monthly drop-out from ARVs during breastfeeding</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1800" b="0" i="0" u="none" strike="noStrike" kern="1200" cap="none" spc="0" normalizeH="0" baseline="0" noProof="0">
                <a:ln>
                  <a:noFill/>
                </a:ln>
                <a:solidFill>
                  <a:prstClr val="white"/>
                </a:solidFill>
                <a:effectLst/>
                <a:uLnTx/>
                <a:uFillTx/>
                <a:latin typeface="Corbel" panose="020B0503020204020204"/>
                <a:ea typeface="+mn-ea"/>
                <a:cs typeface="+mn-cs"/>
              </a:rPr>
              <a:t>Plot values </a:t>
            </a:r>
          </a:p>
        </p:txBody>
      </p:sp>
      <p:pic>
        <p:nvPicPr>
          <p:cNvPr id="7" name="Picture 6">
            <a:extLst>
              <a:ext uri="{FF2B5EF4-FFF2-40B4-BE49-F238E27FC236}">
                <a16:creationId xmlns:a16="http://schemas.microsoft.com/office/drawing/2014/main" id="{43921FE2-2FAF-7BBF-67E4-D664DD5B437A}"/>
              </a:ext>
            </a:extLst>
          </p:cNvPr>
          <p:cNvPicPr>
            <a:picLocks noChangeAspect="1"/>
          </p:cNvPicPr>
          <p:nvPr/>
        </p:nvPicPr>
        <p:blipFill rotWithShape="1">
          <a:blip r:embed="rId4"/>
          <a:srcRect t="90557" b="-46"/>
          <a:stretch/>
        </p:blipFill>
        <p:spPr>
          <a:xfrm>
            <a:off x="3467552" y="5511928"/>
            <a:ext cx="8642959" cy="650747"/>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96BFEA02-5D8D-71CB-008B-13CC97591BFD}"/>
              </a:ext>
            </a:extLst>
          </p:cNvPr>
          <p:cNvSpPr/>
          <p:nvPr/>
        </p:nvSpPr>
        <p:spPr>
          <a:xfrm>
            <a:off x="7858125" y="2524124"/>
            <a:ext cx="371475" cy="7334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E963C808-A5F6-686A-27F7-B4FBE137B6AE}"/>
              </a:ext>
            </a:extLst>
          </p:cNvPr>
          <p:cNvSpPr/>
          <p:nvPr/>
        </p:nvSpPr>
        <p:spPr>
          <a:xfrm>
            <a:off x="7753350" y="34004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Oval 9">
            <a:extLst>
              <a:ext uri="{FF2B5EF4-FFF2-40B4-BE49-F238E27FC236}">
                <a16:creationId xmlns:a16="http://schemas.microsoft.com/office/drawing/2014/main" id="{6960243A-C8D6-6579-DA8E-B2C62BC8D882}"/>
              </a:ext>
            </a:extLst>
          </p:cNvPr>
          <p:cNvSpPr/>
          <p:nvPr/>
        </p:nvSpPr>
        <p:spPr>
          <a:xfrm>
            <a:off x="9610725" y="10762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1</a:t>
            </a:r>
          </a:p>
        </p:txBody>
      </p:sp>
      <p:sp>
        <p:nvSpPr>
          <p:cNvPr id="11" name="Oval 10">
            <a:extLst>
              <a:ext uri="{FF2B5EF4-FFF2-40B4-BE49-F238E27FC236}">
                <a16:creationId xmlns:a16="http://schemas.microsoft.com/office/drawing/2014/main" id="{305D5A71-A7CB-BF2A-1E65-41DCA0456278}"/>
              </a:ext>
            </a:extLst>
          </p:cNvPr>
          <p:cNvSpPr/>
          <p:nvPr/>
        </p:nvSpPr>
        <p:spPr>
          <a:xfrm>
            <a:off x="7657649" y="227457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2</a:t>
            </a:r>
          </a:p>
        </p:txBody>
      </p:sp>
      <p:sp>
        <p:nvSpPr>
          <p:cNvPr id="12" name="Oval 11">
            <a:extLst>
              <a:ext uri="{FF2B5EF4-FFF2-40B4-BE49-F238E27FC236}">
                <a16:creationId xmlns:a16="http://schemas.microsoft.com/office/drawing/2014/main" id="{7CE76D5C-03DC-6B23-3EE7-75DDA07EDB05}"/>
              </a:ext>
            </a:extLst>
          </p:cNvPr>
          <p:cNvSpPr/>
          <p:nvPr/>
        </p:nvSpPr>
        <p:spPr>
          <a:xfrm>
            <a:off x="7441431" y="317944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753350" y="496252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4" name="Oval 13">
            <a:extLst>
              <a:ext uri="{FF2B5EF4-FFF2-40B4-BE49-F238E27FC236}">
                <a16:creationId xmlns:a16="http://schemas.microsoft.com/office/drawing/2014/main" id="{551129B2-94FE-94D6-8D0E-93C167F91E6C}"/>
              </a:ext>
            </a:extLst>
          </p:cNvPr>
          <p:cNvSpPr/>
          <p:nvPr/>
        </p:nvSpPr>
        <p:spPr>
          <a:xfrm>
            <a:off x="7486199" y="469544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4</a:t>
            </a:r>
          </a:p>
        </p:txBody>
      </p:sp>
      <p:sp>
        <p:nvSpPr>
          <p:cNvPr id="15" name="Oval 14">
            <a:extLst>
              <a:ext uri="{FF2B5EF4-FFF2-40B4-BE49-F238E27FC236}">
                <a16:creationId xmlns:a16="http://schemas.microsoft.com/office/drawing/2014/main" id="{90577C4A-654E-40AF-FB60-862ACC2972F4}"/>
              </a:ext>
            </a:extLst>
          </p:cNvPr>
          <p:cNvSpPr/>
          <p:nvPr/>
        </p:nvSpPr>
        <p:spPr>
          <a:xfrm>
            <a:off x="8791124" y="525081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Calibri (Body)"/>
                <a:ea typeface="+mn-ea"/>
                <a:cs typeface="+mn-cs"/>
              </a:rPr>
              <a:t>5</a:t>
            </a:r>
          </a:p>
        </p:txBody>
      </p:sp>
    </p:spTree>
    <p:extLst>
      <p:ext uri="{BB962C8B-B14F-4D97-AF65-F5344CB8AC3E}">
        <p14:creationId xmlns:p14="http://schemas.microsoft.com/office/powerpoint/2010/main" val="1538061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6" name="TextBox 5">
            <a:extLst>
              <a:ext uri="{FF2B5EF4-FFF2-40B4-BE49-F238E27FC236}">
                <a16:creationId xmlns:a16="http://schemas.microsoft.com/office/drawing/2014/main" id="{8F4E6F2C-58D3-C064-4AC7-1AA9CA75767D}"/>
              </a:ext>
            </a:extLst>
          </p:cNvPr>
          <p:cNvSpPr txBox="1"/>
          <p:nvPr/>
        </p:nvSpPr>
        <p:spPr>
          <a:xfrm>
            <a:off x="252919" y="1123837"/>
            <a:ext cx="2947482" cy="460118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spc="-60">
                <a:solidFill>
                  <a:srgbClr val="FFFFFF"/>
                </a:solidFill>
                <a:latin typeface="Cambria" panose="02040503050406030204" pitchFamily="18" charset="0"/>
                <a:ea typeface="Cambria" panose="02040503050406030204" pitchFamily="18" charset="0"/>
                <a:cs typeface="+mj-cs"/>
              </a:rPr>
              <a:t>If you get it “wrong”</a:t>
            </a:r>
          </a:p>
        </p:txBody>
      </p:sp>
      <p:sp>
        <p:nvSpPr>
          <p:cNvPr id="3" name="Content Placeholder 2"/>
          <p:cNvSpPr>
            <a:spLocks noGrp="1"/>
          </p:cNvSpPr>
          <p:nvPr>
            <p:ph idx="4294967295"/>
          </p:nvPr>
        </p:nvSpPr>
        <p:spPr>
          <a:xfrm>
            <a:off x="3443591" y="864108"/>
            <a:ext cx="4011567" cy="5120640"/>
          </a:xfrm>
          <a:prstGeom prst="rect">
            <a:avLst/>
          </a:prstGeom>
        </p:spPr>
        <p:txBody>
          <a:bodyPr vert="horz" lIns="91440" tIns="45720" rIns="91440" bIns="45720" rtlCol="0" anchor="ctr">
            <a:normAutofit/>
          </a:bodyPr>
          <a:lstStyle/>
          <a:p>
            <a:r>
              <a:rPr lang="en-US">
                <a:solidFill>
                  <a:schemeClr val="tx1"/>
                </a:solidFill>
                <a:latin typeface="Cambria" panose="02040503050406030204" pitchFamily="18" charset="0"/>
                <a:ea typeface="Cambria" panose="02040503050406030204" pitchFamily="18" charset="0"/>
              </a:rPr>
              <a:t>Under- or Over-estimating</a:t>
            </a:r>
          </a:p>
          <a:p>
            <a:pPr lvl="1"/>
            <a:r>
              <a:rPr lang="en-US">
                <a:solidFill>
                  <a:schemeClr val="tx1"/>
                </a:solidFill>
                <a:latin typeface="Cambria" panose="02040503050406030204" pitchFamily="18" charset="0"/>
                <a:ea typeface="Cambria" panose="02040503050406030204" pitchFamily="18" charset="0"/>
              </a:rPr>
              <a:t>Incidence and/or prevalence</a:t>
            </a:r>
          </a:p>
          <a:p>
            <a:pPr lvl="1"/>
            <a:r>
              <a:rPr lang="en-US">
                <a:solidFill>
                  <a:schemeClr val="tx1"/>
                </a:solidFill>
                <a:latin typeface="Cambria" panose="02040503050406030204" pitchFamily="18" charset="0"/>
                <a:ea typeface="Cambria" panose="02040503050406030204" pitchFamily="18" charset="0"/>
              </a:rPr>
              <a:t>PMTCT or ART coverage</a:t>
            </a:r>
          </a:p>
          <a:p>
            <a:pPr lvl="1"/>
            <a:r>
              <a:rPr lang="en-US">
                <a:solidFill>
                  <a:schemeClr val="tx1"/>
                </a:solidFill>
                <a:latin typeface="Cambria" panose="02040503050406030204" pitchFamily="18" charset="0"/>
                <a:ea typeface="Cambria" panose="02040503050406030204" pitchFamily="18" charset="0"/>
              </a:rPr>
              <a:t>New Infections, PLHIV &amp; AIDS-related deaths</a:t>
            </a:r>
            <a:br>
              <a:rPr lang="en-US">
                <a:solidFill>
                  <a:schemeClr val="tx1"/>
                </a:solidFill>
                <a:latin typeface="Cambria" panose="02040503050406030204" pitchFamily="18" charset="0"/>
                <a:ea typeface="Cambria" panose="02040503050406030204" pitchFamily="18" charset="0"/>
              </a:rPr>
            </a:br>
            <a:endParaRPr lang="en-US">
              <a:solidFill>
                <a:schemeClr val="tx1"/>
              </a:solidFill>
              <a:latin typeface="Cambria" panose="02040503050406030204" pitchFamily="18" charset="0"/>
              <a:ea typeface="Cambria" panose="02040503050406030204" pitchFamily="18" charset="0"/>
            </a:endParaRPr>
          </a:p>
          <a:p>
            <a:r>
              <a:rPr lang="en-US">
                <a:solidFill>
                  <a:schemeClr val="tx1"/>
                </a:solidFill>
                <a:latin typeface="Cambria" panose="02040503050406030204" pitchFamily="18" charset="0"/>
                <a:ea typeface="Cambria" panose="02040503050406030204" pitchFamily="18" charset="0"/>
              </a:rPr>
              <a:t>Leads to:</a:t>
            </a:r>
          </a:p>
          <a:p>
            <a:pPr lvl="1"/>
            <a:r>
              <a:rPr lang="en-US">
                <a:solidFill>
                  <a:schemeClr val="tx1"/>
                </a:solidFill>
                <a:latin typeface="Cambria" panose="02040503050406030204" pitchFamily="18" charset="0"/>
                <a:ea typeface="Cambria" panose="02040503050406030204" pitchFamily="18" charset="0"/>
              </a:rPr>
              <a:t>Focusing on the wrong places, wrong interventions, wrong resource allocation</a:t>
            </a:r>
          </a:p>
          <a:p>
            <a:pPr lvl="1"/>
            <a:r>
              <a:rPr lang="en-US">
                <a:solidFill>
                  <a:schemeClr val="tx1"/>
                </a:solidFill>
                <a:latin typeface="Cambria" panose="02040503050406030204" pitchFamily="18" charset="0"/>
                <a:ea typeface="Cambria" panose="02040503050406030204" pitchFamily="18" charset="0"/>
              </a:rPr>
              <a:t>Waste of resources and staff time</a:t>
            </a:r>
          </a:p>
          <a:p>
            <a:pPr lvl="1"/>
            <a:r>
              <a:rPr lang="en-US">
                <a:solidFill>
                  <a:schemeClr val="tx1"/>
                </a:solidFill>
                <a:latin typeface="Cambria" panose="02040503050406030204" pitchFamily="18" charset="0"/>
                <a:ea typeface="Cambria" panose="02040503050406030204" pitchFamily="18" charset="0"/>
              </a:rPr>
              <a:t>Wrong decisions “Barking up the wrong tree”</a:t>
            </a:r>
          </a:p>
        </p:txBody>
      </p:sp>
      <p:pic>
        <p:nvPicPr>
          <p:cNvPr id="2" name="Picture 1">
            <a:extLst>
              <a:ext uri="{FF2B5EF4-FFF2-40B4-BE49-F238E27FC236}">
                <a16:creationId xmlns:a16="http://schemas.microsoft.com/office/drawing/2014/main" id="{D7A3B22C-DFBA-0C9F-AB3D-A519B7201808}"/>
              </a:ext>
            </a:extLst>
          </p:cNvPr>
          <p:cNvPicPr>
            <a:picLocks noChangeAspect="1"/>
          </p:cNvPicPr>
          <p:nvPr/>
        </p:nvPicPr>
        <p:blipFill>
          <a:blip r:embed="rId3"/>
          <a:stretch>
            <a:fillRect/>
          </a:stretch>
        </p:blipFill>
        <p:spPr>
          <a:xfrm>
            <a:off x="10208690" y="6164915"/>
            <a:ext cx="1857375" cy="428625"/>
          </a:xfrm>
          <a:prstGeom prst="rect">
            <a:avLst/>
          </a:prstGeom>
        </p:spPr>
      </p:pic>
      <p:graphicFrame>
        <p:nvGraphicFramePr>
          <p:cNvPr id="4" name="Chart 3"/>
          <p:cNvGraphicFramePr>
            <a:graphicFrameLocks/>
          </p:cNvGraphicFramePr>
          <p:nvPr>
            <p:extLst>
              <p:ext uri="{D42A27DB-BD31-4B8C-83A1-F6EECF244321}">
                <p14:modId xmlns:p14="http://schemas.microsoft.com/office/powerpoint/2010/main" val="979951917"/>
              </p:ext>
            </p:extLst>
          </p:nvPr>
        </p:nvGraphicFramePr>
        <p:xfrm>
          <a:off x="7818120" y="868680"/>
          <a:ext cx="3474720" cy="512064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C4277A94-544F-E964-23E0-8998938E5DAC}"/>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323987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913B21-0EB5-A046-E4A8-E77DDF9951C1}"/>
              </a:ext>
            </a:extLst>
          </p:cNvPr>
          <p:cNvSpPr txBox="1"/>
          <p:nvPr/>
        </p:nvSpPr>
        <p:spPr>
          <a:xfrm>
            <a:off x="277823" y="157318"/>
            <a:ext cx="10608582" cy="1077218"/>
          </a:xfrm>
          <a:prstGeom prst="rect">
            <a:avLst/>
          </a:prstGeom>
          <a:noFill/>
        </p:spPr>
        <p:txBody>
          <a:bodyPr wrap="square" lIns="91440" tIns="45720" rIns="91440" bIns="45720" rtlCol="0" anchor="t">
            <a:spAutoFit/>
          </a:bodyPr>
          <a:lstStyle/>
          <a:p>
            <a:r>
              <a:rPr lang="en-US" sz="3200" b="1" dirty="0">
                <a:solidFill>
                  <a:srgbClr val="4141D1"/>
                </a:solidFill>
              </a:rPr>
              <a:t>Requirements for publishing an </a:t>
            </a:r>
            <a:br>
              <a:rPr lang="en-US" sz="3200" b="1" dirty="0">
                <a:solidFill>
                  <a:srgbClr val="4141D1"/>
                </a:solidFill>
              </a:rPr>
            </a:br>
            <a:r>
              <a:rPr lang="en-US" sz="3200" b="1" dirty="0">
                <a:solidFill>
                  <a:srgbClr val="4141D1"/>
                </a:solidFill>
              </a:rPr>
              <a:t>incidence trend from EPP or CSAVR</a:t>
            </a:r>
            <a:endParaRPr lang="en-US" sz="2800" dirty="0">
              <a:solidFill>
                <a:srgbClr val="4141D1"/>
              </a:solidFill>
            </a:endParaRPr>
          </a:p>
        </p:txBody>
      </p:sp>
      <p:sp>
        <p:nvSpPr>
          <p:cNvPr id="4" name="TextBox 3">
            <a:extLst>
              <a:ext uri="{FF2B5EF4-FFF2-40B4-BE49-F238E27FC236}">
                <a16:creationId xmlns:a16="http://schemas.microsoft.com/office/drawing/2014/main" id="{E217895E-E21E-B08B-C8D0-3860F5349E1B}"/>
              </a:ext>
            </a:extLst>
          </p:cNvPr>
          <p:cNvSpPr txBox="1"/>
          <p:nvPr/>
        </p:nvSpPr>
        <p:spPr>
          <a:xfrm>
            <a:off x="437788" y="1404081"/>
            <a:ext cx="10448617" cy="3693319"/>
          </a:xfrm>
          <a:prstGeom prst="rect">
            <a:avLst/>
          </a:prstGeom>
          <a:noFill/>
        </p:spPr>
        <p:txBody>
          <a:bodyPr wrap="square">
            <a:spAutoFit/>
          </a:bodyPr>
          <a:lstStyle/>
          <a:p>
            <a:r>
              <a:rPr lang="en-US" b="1" u="sng" dirty="0"/>
              <a:t>EPP:</a:t>
            </a:r>
          </a:p>
          <a:p>
            <a:pPr marL="285750" indent="-285750">
              <a:buFont typeface="Arial" panose="020B0604020202020204" pitchFamily="34" charset="0"/>
              <a:buChar char="•"/>
            </a:pPr>
            <a:r>
              <a:rPr lang="en-US" dirty="0"/>
              <a:t>All </a:t>
            </a:r>
            <a:r>
              <a:rPr lang="en-US" b="1" dirty="0"/>
              <a:t>major key populations </a:t>
            </a:r>
            <a:r>
              <a:rPr lang="en-US" dirty="0"/>
              <a:t>covered</a:t>
            </a:r>
            <a:br>
              <a:rPr lang="en-US" dirty="0"/>
            </a:br>
            <a:endParaRPr lang="en-US" dirty="0"/>
          </a:p>
          <a:p>
            <a:r>
              <a:rPr lang="en-US" dirty="0"/>
              <a:t>Each key population estimated based on: </a:t>
            </a:r>
          </a:p>
          <a:p>
            <a:pPr marL="285750" indent="-285750">
              <a:buFont typeface="Arial" panose="020B0604020202020204" pitchFamily="34" charset="0"/>
              <a:buChar char="•"/>
            </a:pPr>
            <a:r>
              <a:rPr lang="en-US" dirty="0"/>
              <a:t>A </a:t>
            </a:r>
            <a:r>
              <a:rPr lang="en-US" b="1" dirty="0"/>
              <a:t>national population size estimate</a:t>
            </a:r>
          </a:p>
          <a:p>
            <a:pPr marL="285750" indent="-285750">
              <a:buFont typeface="Arial" panose="020B0604020202020204" pitchFamily="34" charset="0"/>
              <a:buChar char="•"/>
            </a:pPr>
            <a:r>
              <a:rPr lang="en-US" dirty="0"/>
              <a:t>An estimate of the </a:t>
            </a:r>
            <a:r>
              <a:rPr lang="en-US" b="1" dirty="0"/>
              <a:t>% male </a:t>
            </a:r>
            <a:r>
              <a:rPr lang="en-US" dirty="0"/>
              <a:t>in each population</a:t>
            </a:r>
          </a:p>
          <a:p>
            <a:pPr marL="285750" indent="-285750">
              <a:buFont typeface="Arial" panose="020B0604020202020204" pitchFamily="34" charset="0"/>
              <a:buChar char="•"/>
            </a:pPr>
            <a:r>
              <a:rPr lang="en-US" dirty="0"/>
              <a:t>An estimate of </a:t>
            </a:r>
            <a:r>
              <a:rPr lang="en-US" b="1" dirty="0"/>
              <a:t>duration</a:t>
            </a:r>
            <a:r>
              <a:rPr lang="en-US" dirty="0"/>
              <a:t> spent in population </a:t>
            </a:r>
            <a:br>
              <a:rPr lang="en-US" dirty="0"/>
            </a:br>
            <a:r>
              <a:rPr lang="en-US" dirty="0"/>
              <a:t>(e.g., years in sex work)</a:t>
            </a:r>
          </a:p>
          <a:p>
            <a:pPr marL="285750" indent="-285750">
              <a:buFont typeface="Arial" panose="020B0604020202020204" pitchFamily="34" charset="0"/>
              <a:buChar char="•"/>
            </a:pPr>
            <a:r>
              <a:rPr lang="en-US" dirty="0">
                <a:highlight>
                  <a:srgbClr val="FFFF00"/>
                </a:highlight>
              </a:rPr>
              <a:t>At least </a:t>
            </a:r>
            <a:r>
              <a:rPr lang="en-US" b="1" dirty="0">
                <a:highlight>
                  <a:srgbClr val="FFFF00"/>
                </a:highlight>
              </a:rPr>
              <a:t>3 prevalence data points over time, </a:t>
            </a:r>
            <a:br>
              <a:rPr lang="en-US" b="1" dirty="0">
                <a:highlight>
                  <a:srgbClr val="FFFF00"/>
                </a:highlight>
              </a:rPr>
            </a:br>
            <a:r>
              <a:rPr lang="en-US" dirty="0">
                <a:highlight>
                  <a:srgbClr val="FFFF00"/>
                </a:highlight>
              </a:rPr>
              <a:t>the most recent of which </a:t>
            </a:r>
            <a:br>
              <a:rPr lang="en-US" dirty="0">
                <a:highlight>
                  <a:srgbClr val="FFFF00"/>
                </a:highlight>
              </a:rPr>
            </a:br>
            <a:r>
              <a:rPr lang="en-US" b="1" dirty="0">
                <a:highlight>
                  <a:srgbClr val="FFFF00"/>
                </a:highlight>
              </a:rPr>
              <a:t>no older than 4 years (i.e. from 2019 or later)</a:t>
            </a:r>
          </a:p>
          <a:p>
            <a:pPr marL="285750" indent="-285750">
              <a:buFont typeface="Arial" panose="020B0604020202020204" pitchFamily="34" charset="0"/>
              <a:buChar char="•"/>
            </a:pPr>
            <a:endParaRPr lang="en-US" b="1" dirty="0">
              <a:highlight>
                <a:srgbClr val="FFFF00"/>
              </a:highlight>
            </a:endParaRPr>
          </a:p>
          <a:p>
            <a:r>
              <a:rPr lang="en-US" b="1" u="sng" dirty="0"/>
              <a:t>CSAVR:</a:t>
            </a:r>
            <a:endParaRPr lang="en-US" dirty="0"/>
          </a:p>
        </p:txBody>
      </p:sp>
      <p:sp>
        <p:nvSpPr>
          <p:cNvPr id="7" name="TextBox 6">
            <a:extLst>
              <a:ext uri="{FF2B5EF4-FFF2-40B4-BE49-F238E27FC236}">
                <a16:creationId xmlns:a16="http://schemas.microsoft.com/office/drawing/2014/main" id="{18D60644-430C-3305-97F9-F28E74EF1EC2}"/>
              </a:ext>
            </a:extLst>
          </p:cNvPr>
          <p:cNvSpPr txBox="1"/>
          <p:nvPr/>
        </p:nvSpPr>
        <p:spPr>
          <a:xfrm>
            <a:off x="437787" y="4974477"/>
            <a:ext cx="11156459" cy="1200329"/>
          </a:xfrm>
          <a:prstGeom prst="rect">
            <a:avLst/>
          </a:prstGeom>
          <a:noFill/>
        </p:spPr>
        <p:txBody>
          <a:bodyPr wrap="square">
            <a:spAutoFit/>
          </a:bodyPr>
          <a:lstStyle/>
          <a:p>
            <a:pPr marL="285750" indent="-285750">
              <a:buFont typeface="Arial" panose="020B0604020202020204" pitchFamily="34" charset="0"/>
              <a:buChar char="•"/>
            </a:pPr>
            <a:r>
              <a:rPr lang="en-US" b="1" dirty="0">
                <a:solidFill>
                  <a:schemeClr val="tx1"/>
                </a:solidFill>
                <a:highlight>
                  <a:srgbClr val="FFFF00"/>
                </a:highlight>
                <a:cs typeface="Arial" panose="020B0604020202020204" pitchFamily="34" charset="0"/>
              </a:rPr>
              <a:t>8 years </a:t>
            </a:r>
            <a:r>
              <a:rPr lang="en-US" dirty="0">
                <a:solidFill>
                  <a:schemeClr val="tx1"/>
                </a:solidFill>
                <a:highlight>
                  <a:srgbClr val="FFFF00"/>
                </a:highlight>
                <a:cs typeface="Arial" panose="020B0604020202020204" pitchFamily="34" charset="0"/>
              </a:rPr>
              <a:t>of</a:t>
            </a:r>
            <a:r>
              <a:rPr lang="en-US" b="1" dirty="0">
                <a:solidFill>
                  <a:schemeClr val="tx1"/>
                </a:solidFill>
                <a:highlight>
                  <a:srgbClr val="FFFF00"/>
                </a:highlight>
                <a:cs typeface="Arial" panose="020B0604020202020204" pitchFamily="34" charset="0"/>
              </a:rPr>
              <a:t> HIV/AIDS deaths</a:t>
            </a:r>
            <a:r>
              <a:rPr lang="en-US" dirty="0">
                <a:solidFill>
                  <a:schemeClr val="tx1"/>
                </a:solidFill>
                <a:highlight>
                  <a:srgbClr val="FFFF00"/>
                </a:highlight>
                <a:cs typeface="Arial" panose="020B0604020202020204" pitchFamily="34" charset="0"/>
              </a:rPr>
              <a:t> </a:t>
            </a:r>
            <a:r>
              <a:rPr lang="en-US" dirty="0">
                <a:solidFill>
                  <a:schemeClr val="tx1"/>
                </a:solidFill>
                <a:cs typeface="Arial" panose="020B0604020202020204" pitchFamily="34" charset="0"/>
              </a:rPr>
              <a:t>data </a:t>
            </a:r>
            <a:r>
              <a:rPr lang="en-US" i="1" dirty="0">
                <a:solidFill>
                  <a:schemeClr val="tx1"/>
                </a:solidFill>
                <a:cs typeface="Arial" panose="020B0604020202020204" pitchFamily="34" charset="0"/>
              </a:rPr>
              <a:t>and</a:t>
            </a:r>
            <a:r>
              <a:rPr lang="en-US" dirty="0">
                <a:cs typeface="Arial" panose="020B0604020202020204" pitchFamily="34" charset="0"/>
              </a:rPr>
              <a:t> </a:t>
            </a:r>
            <a:r>
              <a:rPr lang="en-US" b="1" dirty="0">
                <a:solidFill>
                  <a:schemeClr val="tx1"/>
                </a:solidFill>
                <a:highlight>
                  <a:srgbClr val="FFFF00"/>
                </a:highlight>
                <a:cs typeface="Arial" panose="020B0604020202020204" pitchFamily="34" charset="0"/>
              </a:rPr>
              <a:t>8 years </a:t>
            </a:r>
            <a:r>
              <a:rPr lang="en-US" dirty="0">
                <a:solidFill>
                  <a:schemeClr val="tx1"/>
                </a:solidFill>
                <a:highlight>
                  <a:srgbClr val="FFFF00"/>
                </a:highlight>
                <a:cs typeface="Arial" panose="020B0604020202020204" pitchFamily="34" charset="0"/>
              </a:rPr>
              <a:t>of </a:t>
            </a:r>
            <a:r>
              <a:rPr lang="en-US" b="1" dirty="0">
                <a:solidFill>
                  <a:schemeClr val="tx1"/>
                </a:solidFill>
                <a:highlight>
                  <a:srgbClr val="FFFF00"/>
                </a:highlight>
                <a:cs typeface="Arial" panose="020B0604020202020204" pitchFamily="34" charset="0"/>
              </a:rPr>
              <a:t>Case diagnoses </a:t>
            </a:r>
            <a:r>
              <a:rPr lang="en-US" dirty="0">
                <a:cs typeface="Arial" panose="020B0604020202020204" pitchFamily="34" charset="0"/>
              </a:rPr>
              <a:t>(within 1990-2023)</a:t>
            </a:r>
          </a:p>
          <a:p>
            <a:pPr marL="742950" lvl="1" indent="-285750">
              <a:buFont typeface="Arial" panose="020B0604020202020204" pitchFamily="34" charset="0"/>
              <a:buChar char="•"/>
            </a:pPr>
            <a:r>
              <a:rPr lang="en-US" dirty="0">
                <a:cs typeface="Arial" panose="020B0604020202020204" pitchFamily="34" charset="0"/>
              </a:rPr>
              <a:t>Vital Registration of Causes of Deaths classified by IHME as medium or good-quality (groups 2A and 2B)</a:t>
            </a:r>
            <a:br>
              <a:rPr lang="en-US" dirty="0">
                <a:cs typeface="Arial" panose="020B0604020202020204" pitchFamily="34" charset="0"/>
              </a:rPr>
            </a:br>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Spectrum file covering the full </a:t>
            </a:r>
            <a:r>
              <a:rPr lang="en-US" i="1" dirty="0">
                <a:cs typeface="Arial" panose="020B0604020202020204" pitchFamily="34" charset="0"/>
              </a:rPr>
              <a:t>‘de facto’ </a:t>
            </a:r>
            <a:r>
              <a:rPr lang="en-US" dirty="0">
                <a:cs typeface="Arial" panose="020B0604020202020204" pitchFamily="34" charset="0"/>
              </a:rPr>
              <a:t>population: all residents including non-nationals.</a:t>
            </a:r>
            <a:endParaRPr lang="en-US" dirty="0">
              <a:solidFill>
                <a:schemeClr val="tx1"/>
              </a:solidFill>
              <a:cs typeface="Arial" panose="020B0604020202020204" pitchFamily="34" charset="0"/>
            </a:endParaRPr>
          </a:p>
        </p:txBody>
      </p:sp>
      <p:pic>
        <p:nvPicPr>
          <p:cNvPr id="42" name="Picture 41">
            <a:extLst>
              <a:ext uri="{FF2B5EF4-FFF2-40B4-BE49-F238E27FC236}">
                <a16:creationId xmlns:a16="http://schemas.microsoft.com/office/drawing/2014/main" id="{C080E1B0-54AF-C5A1-2AF9-58C13462B324}"/>
              </a:ext>
            </a:extLst>
          </p:cNvPr>
          <p:cNvPicPr>
            <a:picLocks noChangeAspect="1"/>
          </p:cNvPicPr>
          <p:nvPr/>
        </p:nvPicPr>
        <p:blipFill rotWithShape="1">
          <a:blip r:embed="rId3"/>
          <a:srcRect l="30837" r="21356" b="45485"/>
          <a:stretch/>
        </p:blipFill>
        <p:spPr>
          <a:xfrm>
            <a:off x="7027817" y="157318"/>
            <a:ext cx="5164183" cy="3929222"/>
          </a:xfrm>
          <a:prstGeom prst="rect">
            <a:avLst/>
          </a:prstGeom>
        </p:spPr>
      </p:pic>
    </p:spTree>
    <p:extLst>
      <p:ext uri="{BB962C8B-B14F-4D97-AF65-F5344CB8AC3E}">
        <p14:creationId xmlns:p14="http://schemas.microsoft.com/office/powerpoint/2010/main" val="217911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p:nvPr>
        </p:nvSpPr>
        <p:spPr>
          <a:xfrm>
            <a:off x="0" y="1123837"/>
            <a:ext cx="3486912" cy="4601183"/>
          </a:xfrm>
        </p:spPr>
        <p:txBody>
          <a:bodyPr vert="horz" lIns="91440" tIns="45720" rIns="91440" bIns="45720" rtlCol="0" anchor="ctr">
            <a:normAutofit/>
          </a:bodyPr>
          <a:lstStyle/>
          <a:p>
            <a:r>
              <a:rPr lang="en-US">
                <a:solidFill>
                  <a:schemeClr val="bg1"/>
                </a:solidFill>
                <a:latin typeface="Cambria" panose="02040503050406030204" pitchFamily="18" charset="0"/>
                <a:ea typeface="Cambria" panose="02040503050406030204" pitchFamily="18" charset="0"/>
              </a:rPr>
              <a:t>New HIV case diagnoses: </a:t>
            </a:r>
            <a:br>
              <a:rPr lang="en-US">
                <a:solidFill>
                  <a:schemeClr val="bg1"/>
                </a:solidFill>
                <a:latin typeface="Cambria" panose="02040503050406030204" pitchFamily="18" charset="0"/>
                <a:ea typeface="Cambria" panose="02040503050406030204" pitchFamily="18" charset="0"/>
              </a:rPr>
            </a:br>
            <a:r>
              <a:rPr lang="en-US">
                <a:solidFill>
                  <a:schemeClr val="bg1"/>
                </a:solidFill>
                <a:latin typeface="Cambria" panose="02040503050406030204" pitchFamily="18" charset="0"/>
                <a:ea typeface="Cambria" panose="02040503050406030204" pitchFamily="18" charset="0"/>
              </a:rPr>
              <a:t>input to </a:t>
            </a:r>
            <a:br>
              <a:rPr lang="en-US">
                <a:solidFill>
                  <a:schemeClr val="bg1"/>
                </a:solidFill>
                <a:latin typeface="Cambria" panose="02040503050406030204" pitchFamily="18" charset="0"/>
                <a:ea typeface="Cambria" panose="02040503050406030204" pitchFamily="18" charset="0"/>
              </a:rPr>
            </a:br>
            <a:r>
              <a:rPr lang="en-US">
                <a:solidFill>
                  <a:schemeClr val="bg1"/>
                </a:solidFill>
                <a:latin typeface="Cambria" panose="02040503050406030204" pitchFamily="18" charset="0"/>
                <a:ea typeface="Cambria" panose="02040503050406030204" pitchFamily="18" charset="0"/>
              </a:rPr>
              <a:t>CSAVR &amp; ECDC incidence models</a:t>
            </a:r>
          </a:p>
        </p:txBody>
      </p:sp>
      <p:sp>
        <p:nvSpPr>
          <p:cNvPr id="6" name="TextBox 5">
            <a:extLst>
              <a:ext uri="{FF2B5EF4-FFF2-40B4-BE49-F238E27FC236}">
                <a16:creationId xmlns:a16="http://schemas.microsoft.com/office/drawing/2014/main" id="{7080A27A-B45C-407A-8CCF-D944529C2B3F}"/>
              </a:ext>
            </a:extLst>
          </p:cNvPr>
          <p:cNvSpPr txBox="1"/>
          <p:nvPr/>
        </p:nvSpPr>
        <p:spPr>
          <a:xfrm>
            <a:off x="3486912" y="769383"/>
            <a:ext cx="8705088" cy="5609844"/>
          </a:xfrm>
          <a:prstGeom prst="rect">
            <a:avLst/>
          </a:prstGeom>
        </p:spPr>
        <p:txBody>
          <a:bodyPr vert="horz" lIns="91440" tIns="45720" rIns="91440" bIns="45720" rtlCol="0" anchor="ctr">
            <a:normAutofit/>
          </a:bodyPr>
          <a:lstStyle/>
          <a:p>
            <a:pPr indent="-182880">
              <a:lnSpc>
                <a:spcPct val="90000"/>
              </a:lnSpc>
              <a:spcAft>
                <a:spcPts val="600"/>
              </a:spcAft>
              <a:buClr>
                <a:schemeClr val="accent1"/>
              </a:buClr>
              <a:buFont typeface="Wingdings 2" pitchFamily="18" charset="2"/>
              <a:buChar char=""/>
            </a:pPr>
            <a:r>
              <a:rPr lang="en-US" sz="2000" dirty="0">
                <a:latin typeface="Cambria" panose="02040503050406030204" pitchFamily="18" charset="0"/>
                <a:ea typeface="Cambria" panose="02040503050406030204" pitchFamily="18" charset="0"/>
              </a:rPr>
              <a:t>Serve to inform: </a:t>
            </a:r>
          </a:p>
          <a:p>
            <a:pPr marL="285750" indent="-182880">
              <a:lnSpc>
                <a:spcPct val="90000"/>
              </a:lnSpc>
              <a:spcAft>
                <a:spcPts val="600"/>
              </a:spcAft>
              <a:buClr>
                <a:schemeClr val="accent1"/>
              </a:buClr>
              <a:buFont typeface="Wingdings 2" pitchFamily="18" charset="2"/>
              <a:buChar char=""/>
            </a:pPr>
            <a:r>
              <a:rPr lang="en-US" sz="2000" b="1" dirty="0">
                <a:latin typeface="Cambria" panose="02040503050406030204" pitchFamily="18" charset="0"/>
                <a:ea typeface="Cambria" panose="02040503050406030204" pitchFamily="18" charset="0"/>
              </a:rPr>
              <a:t>HIV incidence </a:t>
            </a:r>
            <a:r>
              <a:rPr lang="en-US" sz="2000" dirty="0">
                <a:latin typeface="Cambria" panose="02040503050406030204" pitchFamily="18" charset="0"/>
                <a:ea typeface="Cambria" panose="02040503050406030204" pitchFamily="18" charset="0"/>
              </a:rPr>
              <a:t>– esp. for recent years,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when deaths, lagged behind infection and diagnosis, are less informative.</a:t>
            </a:r>
          </a:p>
          <a:p>
            <a:pPr marL="285750" indent="-182880">
              <a:lnSpc>
                <a:spcPct val="90000"/>
              </a:lnSpc>
              <a:spcAft>
                <a:spcPts val="600"/>
              </a:spcAft>
              <a:buClr>
                <a:schemeClr val="accent1"/>
              </a:buClr>
              <a:buFont typeface="Wingdings 2" pitchFamily="18" charset="2"/>
              <a:buChar char=""/>
            </a:pPr>
            <a:r>
              <a:rPr lang="en-US" sz="2000" dirty="0">
                <a:latin typeface="Cambria" panose="02040503050406030204" pitchFamily="18" charset="0"/>
                <a:ea typeface="Cambria" panose="02040503050406030204" pitchFamily="18" charset="0"/>
              </a:rPr>
              <a:t>Progress in </a:t>
            </a:r>
            <a:r>
              <a:rPr lang="en-US" sz="2000" b="1" dirty="0">
                <a:latin typeface="Cambria" panose="02040503050406030204" pitchFamily="18" charset="0"/>
                <a:ea typeface="Cambria" panose="02040503050406030204" pitchFamily="18" charset="0"/>
              </a:rPr>
              <a:t>Knowledge of HIV serostatus</a:t>
            </a:r>
          </a:p>
          <a:p>
            <a:pPr indent="-182880">
              <a:lnSpc>
                <a:spcPct val="90000"/>
              </a:lnSpc>
              <a:spcAft>
                <a:spcPts val="600"/>
              </a:spcAft>
              <a:buClr>
                <a:schemeClr val="accent1"/>
              </a:buClr>
              <a:buFont typeface="Wingdings 2" pitchFamily="18" charset="2"/>
              <a:buChar char=""/>
            </a:pPr>
            <a:endParaRPr lang="en-US" sz="2000" dirty="0">
              <a:latin typeface="Cambria" panose="02040503050406030204" pitchFamily="18" charset="0"/>
              <a:ea typeface="Cambria" panose="02040503050406030204" pitchFamily="18" charset="0"/>
            </a:endParaRPr>
          </a:p>
          <a:p>
            <a:pPr indent="-182880">
              <a:lnSpc>
                <a:spcPct val="90000"/>
              </a:lnSpc>
              <a:spcAft>
                <a:spcPts val="600"/>
              </a:spcAft>
              <a:buClr>
                <a:schemeClr val="accent1"/>
              </a:buClr>
              <a:buFont typeface="Wingdings 2" pitchFamily="18" charset="2"/>
              <a:buChar char=""/>
            </a:pPr>
            <a:r>
              <a:rPr lang="en-US" sz="2000" dirty="0">
                <a:latin typeface="Cambria" panose="02040503050406030204" pitchFamily="18" charset="0"/>
                <a:ea typeface="Cambria" panose="02040503050406030204" pitchFamily="18" charset="0"/>
              </a:rPr>
              <a:t>Include new/first-time diagnoses among:</a:t>
            </a:r>
          </a:p>
          <a:p>
            <a:pPr marL="342900" indent="-182880">
              <a:lnSpc>
                <a:spcPct val="90000"/>
              </a:lnSpc>
              <a:spcAft>
                <a:spcPts val="600"/>
              </a:spcAft>
              <a:buClr>
                <a:schemeClr val="accent1"/>
              </a:buClr>
              <a:buFont typeface="Wingdings 2" pitchFamily="18" charset="2"/>
              <a:buChar char=""/>
            </a:pPr>
            <a:r>
              <a:rPr lang="en-US" sz="2000" b="1" dirty="0">
                <a:latin typeface="Cambria" panose="02040503050406030204" pitchFamily="18" charset="0"/>
                <a:ea typeface="Cambria" panose="02040503050406030204" pitchFamily="18" charset="0"/>
              </a:rPr>
              <a:t>all residents</a:t>
            </a:r>
            <a:r>
              <a:rPr lang="en-US" sz="2000" b="1" i="1" dirty="0">
                <a:latin typeface="Cambria" panose="02040503050406030204" pitchFamily="18" charset="0"/>
                <a:ea typeface="Cambria" panose="02040503050406030204" pitchFamily="18" charset="0"/>
              </a:rPr>
              <a:t> </a:t>
            </a:r>
            <a:r>
              <a:rPr lang="en-US" sz="2000" dirty="0">
                <a:latin typeface="Cambria" panose="02040503050406030204" pitchFamily="18" charset="0"/>
                <a:ea typeface="Cambria" panose="02040503050406030204" pitchFamily="18" charset="0"/>
              </a:rPr>
              <a:t>(full </a:t>
            </a:r>
            <a:r>
              <a:rPr lang="en-US" sz="2000" i="1" dirty="0">
                <a:latin typeface="Cambria" panose="02040503050406030204" pitchFamily="18" charset="0"/>
                <a:ea typeface="Cambria" panose="02040503050406030204" pitchFamily="18" charset="0"/>
              </a:rPr>
              <a:t>De Facto </a:t>
            </a:r>
            <a:r>
              <a:rPr lang="en-US" sz="2000" dirty="0">
                <a:latin typeface="Cambria" panose="02040503050406030204" pitchFamily="18" charset="0"/>
                <a:ea typeface="Cambria" panose="02040503050406030204" pitchFamily="18" charset="0"/>
              </a:rPr>
              <a:t>population) </a:t>
            </a:r>
            <a:br>
              <a:rPr lang="en-US" sz="2000" dirty="0">
                <a:latin typeface="Cambria" panose="02040503050406030204" pitchFamily="18" charset="0"/>
                <a:ea typeface="Cambria" panose="02040503050406030204" pitchFamily="18" charset="0"/>
              </a:rPr>
            </a:br>
            <a:r>
              <a:rPr lang="en-US" sz="2000" dirty="0">
                <a:latin typeface="Cambria" panose="02040503050406030204" pitchFamily="18" charset="0"/>
                <a:ea typeface="Cambria" panose="02040503050406030204" pitchFamily="18" charset="0"/>
              </a:rPr>
              <a:t>regardless of nationality.</a:t>
            </a:r>
          </a:p>
          <a:p>
            <a:pPr marL="342900" indent="-182880">
              <a:lnSpc>
                <a:spcPct val="90000"/>
              </a:lnSpc>
              <a:spcAft>
                <a:spcPts val="600"/>
              </a:spcAft>
              <a:buClr>
                <a:schemeClr val="accent1"/>
              </a:buClr>
              <a:buFont typeface="Wingdings 2" pitchFamily="18" charset="2"/>
              <a:buChar char=""/>
            </a:pPr>
            <a:r>
              <a:rPr lang="en-US" sz="2000" b="1" dirty="0">
                <a:latin typeface="Cambria" panose="02040503050406030204" pitchFamily="18" charset="0"/>
                <a:ea typeface="Cambria" panose="02040503050406030204" pitchFamily="18" charset="0"/>
                <a:sym typeface="Wingdings" panose="05000000000000000000" pitchFamily="2" charset="2"/>
              </a:rPr>
              <a:t>immigrants</a:t>
            </a:r>
            <a:r>
              <a:rPr lang="en-US" sz="2000" dirty="0">
                <a:latin typeface="Cambria" panose="02040503050406030204" pitchFamily="18" charset="0"/>
                <a:ea typeface="Cambria" panose="02040503050406030204" pitchFamily="18" charset="0"/>
                <a:sym typeface="Wingdings" panose="05000000000000000000" pitchFamily="2" charset="2"/>
              </a:rPr>
              <a:t> -- excepting any deported (not immigrating) at diagnosis</a:t>
            </a:r>
          </a:p>
          <a:p>
            <a:pPr indent="-182880">
              <a:lnSpc>
                <a:spcPct val="90000"/>
              </a:lnSpc>
              <a:spcAft>
                <a:spcPts val="600"/>
              </a:spcAft>
              <a:buClr>
                <a:schemeClr val="accent1"/>
              </a:buClr>
              <a:buFont typeface="Wingdings 2" pitchFamily="18" charset="2"/>
              <a:buChar char=""/>
            </a:pPr>
            <a:endParaRPr lang="en-US" sz="2000" dirty="0">
              <a:latin typeface="Cambria" panose="02040503050406030204" pitchFamily="18" charset="0"/>
              <a:ea typeface="Cambria" panose="02040503050406030204" pitchFamily="18" charset="0"/>
              <a:sym typeface="Wingdings" panose="05000000000000000000" pitchFamily="2" charset="2"/>
            </a:endParaRPr>
          </a:p>
          <a:p>
            <a:pPr indent="-182880">
              <a:lnSpc>
                <a:spcPct val="90000"/>
              </a:lnSpc>
              <a:spcAft>
                <a:spcPts val="600"/>
              </a:spcAft>
              <a:buClr>
                <a:schemeClr val="accent1"/>
              </a:buClr>
              <a:buFont typeface="Wingdings 2" pitchFamily="18" charset="2"/>
              <a:buChar char=""/>
            </a:pPr>
            <a:r>
              <a:rPr lang="en-US" sz="2000" dirty="0">
                <a:latin typeface="Cambria" panose="02040503050406030204" pitchFamily="18" charset="0"/>
                <a:ea typeface="Cambria" panose="02040503050406030204" pitchFamily="18" charset="0"/>
                <a:sym typeface="Wingdings" panose="05000000000000000000" pitchFamily="2" charset="2"/>
              </a:rPr>
              <a:t>Do </a:t>
            </a:r>
            <a:r>
              <a:rPr lang="en-US" sz="2000" i="1" dirty="0">
                <a:latin typeface="Cambria" panose="02040503050406030204" pitchFamily="18" charset="0"/>
                <a:ea typeface="Cambria" panose="02040503050406030204" pitchFamily="18" charset="0"/>
                <a:sym typeface="Wingdings" panose="05000000000000000000" pitchFamily="2" charset="2"/>
              </a:rPr>
              <a:t>not</a:t>
            </a:r>
            <a:r>
              <a:rPr lang="en-US" sz="2000" dirty="0">
                <a:latin typeface="Cambria" panose="02040503050406030204" pitchFamily="18" charset="0"/>
                <a:ea typeface="Cambria" panose="02040503050406030204" pitchFamily="18" charset="0"/>
                <a:sym typeface="Wingdings" panose="05000000000000000000" pitchFamily="2" charset="2"/>
              </a:rPr>
              <a:t> include </a:t>
            </a:r>
            <a:r>
              <a:rPr lang="en-US" sz="2000" b="1" dirty="0">
                <a:latin typeface="Cambria" panose="02040503050406030204" pitchFamily="18" charset="0"/>
                <a:ea typeface="Cambria" panose="02040503050406030204" pitchFamily="18" charset="0"/>
                <a:sym typeface="Wingdings" panose="05000000000000000000" pitchFamily="2" charset="2"/>
              </a:rPr>
              <a:t>repeat diagnoses</a:t>
            </a:r>
            <a:r>
              <a:rPr lang="en-US" sz="2000" dirty="0">
                <a:latin typeface="Cambria" panose="02040503050406030204" pitchFamily="18" charset="0"/>
                <a:ea typeface="Cambria" panose="02040503050406030204" pitchFamily="18" charset="0"/>
                <a:sym typeface="Wingdings" panose="05000000000000000000" pitchFamily="2" charset="2"/>
              </a:rPr>
              <a:t>.</a:t>
            </a:r>
          </a:p>
          <a:p>
            <a:pPr indent="-182880">
              <a:lnSpc>
                <a:spcPct val="90000"/>
              </a:lnSpc>
              <a:spcAft>
                <a:spcPts val="600"/>
              </a:spcAft>
              <a:buClr>
                <a:schemeClr val="accent1"/>
              </a:buClr>
              <a:buFont typeface="Wingdings 2" pitchFamily="18" charset="2"/>
              <a:buChar char=""/>
            </a:pPr>
            <a:r>
              <a:rPr lang="en-US" sz="2000" dirty="0">
                <a:latin typeface="Cambria" panose="02040503050406030204" pitchFamily="18" charset="0"/>
                <a:ea typeface="Cambria" panose="02040503050406030204" pitchFamily="18" charset="0"/>
                <a:sym typeface="Wingdings" panose="05000000000000000000" pitchFamily="2" charset="2"/>
              </a:rPr>
              <a:t>Immigrants entering with prior diagnosis (known positives) </a:t>
            </a:r>
            <a:br>
              <a:rPr lang="en-US" sz="2000" dirty="0">
                <a:latin typeface="Cambria" panose="02040503050406030204" pitchFamily="18" charset="0"/>
                <a:ea typeface="Cambria" panose="02040503050406030204" pitchFamily="18" charset="0"/>
                <a:sym typeface="Wingdings" panose="05000000000000000000" pitchFamily="2" charset="2"/>
              </a:rPr>
            </a:br>
            <a:r>
              <a:rPr lang="en-US" sz="2000" dirty="0">
                <a:latin typeface="Cambria" panose="02040503050406030204" pitchFamily="18" charset="0"/>
                <a:ea typeface="Cambria" panose="02040503050406030204" pitchFamily="18" charset="0"/>
                <a:sym typeface="Wingdings" panose="05000000000000000000" pitchFamily="2" charset="2"/>
              </a:rPr>
              <a:t>– include not in CSAVR; do include them in </a:t>
            </a:r>
            <a:br>
              <a:rPr lang="en-US" sz="2000" dirty="0">
                <a:latin typeface="Cambria" panose="02040503050406030204" pitchFamily="18" charset="0"/>
                <a:ea typeface="Cambria" panose="02040503050406030204" pitchFamily="18" charset="0"/>
                <a:sym typeface="Wingdings" panose="05000000000000000000" pitchFamily="2" charset="2"/>
              </a:rPr>
            </a:br>
            <a:r>
              <a:rPr lang="en-US" sz="2000" dirty="0">
                <a:latin typeface="Cambria" panose="02040503050406030204" pitchFamily="18" charset="0"/>
                <a:ea typeface="Cambria" panose="02040503050406030204" pitchFamily="18" charset="0"/>
                <a:sym typeface="Wingdings" panose="05000000000000000000" pitchFamily="2" charset="2"/>
              </a:rPr>
              <a:t>	</a:t>
            </a:r>
            <a:r>
              <a:rPr lang="en-US" sz="2000" i="1" dirty="0">
                <a:latin typeface="Cambria" panose="02040503050406030204" pitchFamily="18" charset="0"/>
                <a:ea typeface="Cambria" panose="02040503050406030204" pitchFamily="18" charset="0"/>
                <a:sym typeface="Wingdings" panose="05000000000000000000" pitchFamily="2" charset="2"/>
              </a:rPr>
              <a:t>AIM &gt; HIV+ immigrants </a:t>
            </a:r>
            <a:br>
              <a:rPr lang="en-US" sz="2000" i="1" dirty="0">
                <a:latin typeface="Cambria" panose="02040503050406030204" pitchFamily="18" charset="0"/>
                <a:ea typeface="Cambria" panose="02040503050406030204" pitchFamily="18" charset="0"/>
                <a:sym typeface="Wingdings" panose="05000000000000000000" pitchFamily="2" charset="2"/>
              </a:rPr>
            </a:br>
            <a:r>
              <a:rPr lang="en-US" sz="2000" i="1" dirty="0">
                <a:latin typeface="Cambria" panose="02040503050406030204" pitchFamily="18" charset="0"/>
                <a:ea typeface="Cambria" panose="02040503050406030204" pitchFamily="18" charset="0"/>
                <a:sym typeface="Wingdings" panose="05000000000000000000" pitchFamily="2" charset="2"/>
              </a:rPr>
              <a:t>	</a:t>
            </a:r>
            <a:r>
              <a:rPr lang="en-US" sz="2000" dirty="0">
                <a:latin typeface="Cambria" panose="02040503050406030204" pitchFamily="18" charset="0"/>
                <a:ea typeface="Cambria" panose="02040503050406030204" pitchFamily="18" charset="0"/>
                <a:sym typeface="Wingdings" panose="05000000000000000000" pitchFamily="2" charset="2"/>
              </a:rPr>
              <a:t>&amp; as PLHIV Knowing their </a:t>
            </a:r>
            <a:r>
              <a:rPr lang="en-US" sz="2000" dirty="0" err="1">
                <a:latin typeface="Cambria" panose="02040503050406030204" pitchFamily="18" charset="0"/>
                <a:ea typeface="Cambria" panose="02040503050406030204" pitchFamily="18" charset="0"/>
                <a:sym typeface="Wingdings" panose="05000000000000000000" pitchFamily="2" charset="2"/>
              </a:rPr>
              <a:t>SeroStatus</a:t>
            </a:r>
            <a:endParaRPr lang="en-US" sz="2000" dirty="0">
              <a:latin typeface="Cambria" panose="02040503050406030204" pitchFamily="18" charset="0"/>
              <a:ea typeface="Cambria" panose="02040503050406030204" pitchFamily="18" charset="0"/>
              <a:sym typeface="Wingdings" panose="05000000000000000000" pitchFamily="2" charset="2"/>
            </a:endParaRPr>
          </a:p>
        </p:txBody>
      </p:sp>
      <p:pic>
        <p:nvPicPr>
          <p:cNvPr id="3" name="Picture 2">
            <a:extLst>
              <a:ext uri="{FF2B5EF4-FFF2-40B4-BE49-F238E27FC236}">
                <a16:creationId xmlns:a16="http://schemas.microsoft.com/office/drawing/2014/main" id="{AF58385E-BE47-2E96-1793-0102DB2615EC}"/>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4" name="Picture 3">
            <a:extLst>
              <a:ext uri="{FF2B5EF4-FFF2-40B4-BE49-F238E27FC236}">
                <a16:creationId xmlns:a16="http://schemas.microsoft.com/office/drawing/2014/main" id="{2FE286C4-4103-C3FC-1B6B-471BBFD24642}"/>
              </a:ext>
            </a:extLst>
          </p:cNvPr>
          <p:cNvPicPr>
            <a:picLocks noChangeAspect="1"/>
          </p:cNvPicPr>
          <p:nvPr/>
        </p:nvPicPr>
        <p:blipFill>
          <a:blip r:embed="rId4"/>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841257460"/>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431798" y="53103"/>
            <a:ext cx="11328404" cy="812800"/>
          </a:xfrm>
        </p:spPr>
        <p:txBody>
          <a:bodyPr>
            <a:normAutofit/>
          </a:bodyPr>
          <a:lstStyle/>
          <a:p>
            <a:r>
              <a:rPr lang="en-US">
                <a:solidFill>
                  <a:schemeClr val="tx1"/>
                </a:solidFill>
              </a:rPr>
              <a:t>AIDS deaths: Which data are good to fit CSAVR?</a:t>
            </a:r>
            <a:endParaRPr lang="en-CH">
              <a:solidFill>
                <a:schemeClr val="tx1"/>
              </a:solidFill>
            </a:endParaRPr>
          </a:p>
        </p:txBody>
      </p:sp>
      <p:sp>
        <p:nvSpPr>
          <p:cNvPr id="3" name="TextBox 2">
            <a:extLst>
              <a:ext uri="{FF2B5EF4-FFF2-40B4-BE49-F238E27FC236}">
                <a16:creationId xmlns:a16="http://schemas.microsoft.com/office/drawing/2014/main" id="{2D687076-CF05-A442-C745-4673ED69CA8B}"/>
              </a:ext>
            </a:extLst>
          </p:cNvPr>
          <p:cNvSpPr txBox="1"/>
          <p:nvPr/>
        </p:nvSpPr>
        <p:spPr>
          <a:xfrm>
            <a:off x="431798" y="684230"/>
            <a:ext cx="11516362" cy="5909310"/>
          </a:xfrm>
          <a:prstGeom prst="rect">
            <a:avLst/>
          </a:prstGeom>
          <a:noFill/>
        </p:spPr>
        <p:txBody>
          <a:bodyPr wrap="square">
            <a:spAutoFit/>
          </a:bodyPr>
          <a:lstStyle/>
          <a:p>
            <a:r>
              <a:rPr lang="en-US">
                <a:latin typeface="Cambria" panose="02040503050406030204" pitchFamily="18" charset="0"/>
                <a:ea typeface="Cambria" panose="02040503050406030204" pitchFamily="18" charset="0"/>
                <a:cs typeface="Calibri" panose="020F0502020204030204" pitchFamily="34" charset="0"/>
              </a:rPr>
              <a:t>UNAIDS recommends CSAVR for countries with medium or good</a:t>
            </a:r>
            <a:r>
              <a:rPr lang="en-US" b="1">
                <a:latin typeface="Cambria" panose="02040503050406030204" pitchFamily="18" charset="0"/>
                <a:ea typeface="Cambria" panose="02040503050406030204" pitchFamily="18" charset="0"/>
                <a:cs typeface="Calibri" panose="020F0502020204030204" pitchFamily="34" charset="0"/>
              </a:rPr>
              <a:t> quality and completeness of Cause of Deaths data</a:t>
            </a:r>
            <a:r>
              <a:rPr lang="en-US">
                <a:latin typeface="Cambria" panose="02040503050406030204" pitchFamily="18" charset="0"/>
                <a:ea typeface="Cambria" panose="02040503050406030204" pitchFamily="18" charset="0"/>
                <a:cs typeface="Calibri" panose="020F0502020204030204" pitchFamily="34" charset="0"/>
              </a:rPr>
              <a:t>. </a:t>
            </a:r>
          </a:p>
          <a:p>
            <a:endParaRPr lang="en-US">
              <a:latin typeface="Cambria" panose="02040503050406030204" pitchFamily="18" charset="0"/>
              <a:ea typeface="Cambria" panose="02040503050406030204" pitchFamily="18" charset="0"/>
              <a:cs typeface="Calibri" panose="020F0502020204030204" pitchFamily="34" charset="0"/>
            </a:endParaRPr>
          </a:p>
          <a:p>
            <a:r>
              <a:rPr lang="en-US">
                <a:latin typeface="Cambria" panose="02040503050406030204" pitchFamily="18" charset="0"/>
                <a:ea typeface="Cambria" panose="02040503050406030204" pitchFamily="18" charset="0"/>
                <a:cs typeface="Calibri" panose="020F0502020204030204" pitchFamily="34" charset="0"/>
              </a:rPr>
              <a:t>Guided by IHME quality score* :</a:t>
            </a:r>
          </a:p>
          <a:p>
            <a:pPr marL="285750" indent="-285750">
              <a:buFont typeface="Arial" panose="020B0604020202020204" pitchFamily="34" charset="0"/>
              <a:buChar char="•"/>
            </a:pPr>
            <a:r>
              <a:rPr lang="en-US">
                <a:solidFill>
                  <a:srgbClr val="00B050"/>
                </a:solidFill>
                <a:latin typeface="Cambria" panose="02040503050406030204" pitchFamily="18" charset="0"/>
                <a:ea typeface="Cambria" panose="02040503050406030204" pitchFamily="18" charset="0"/>
                <a:cs typeface="Calibri" panose="020F0502020204030204" pitchFamily="34" charset="0"/>
              </a:rPr>
              <a:t>2A. High quality Vital Registration data</a:t>
            </a:r>
          </a:p>
          <a:p>
            <a:pPr marL="285750" indent="-285750">
              <a:buFont typeface="Arial" panose="020B0604020202020204" pitchFamily="34" charset="0"/>
              <a:buChar char="•"/>
            </a:pPr>
            <a:r>
              <a:rPr lang="en-US">
                <a:solidFill>
                  <a:srgbClr val="00B050"/>
                </a:solidFill>
                <a:latin typeface="Cambria" panose="02040503050406030204" pitchFamily="18" charset="0"/>
                <a:ea typeface="Cambria" panose="02040503050406030204" pitchFamily="18" charset="0"/>
                <a:cs typeface="Calibri" panose="020F0502020204030204" pitchFamily="34" charset="0"/>
              </a:rPr>
              <a:t>2B.</a:t>
            </a:r>
            <a:r>
              <a:rPr lang="en-GB">
                <a:solidFill>
                  <a:srgbClr val="00B050"/>
                </a:solidFill>
                <a:effectLst/>
                <a:latin typeface="Cambria" panose="02040503050406030204" pitchFamily="18" charset="0"/>
                <a:ea typeface="Cambria" panose="02040503050406030204" pitchFamily="18" charset="0"/>
              </a:rPr>
              <a:t> Some usable Vital Registration data (mixture of quality)</a:t>
            </a:r>
            <a:endParaRPr lang="en-US">
              <a:solidFill>
                <a:srgbClr val="00B050"/>
              </a:solidFill>
              <a:latin typeface="Cambria" panose="02040503050406030204" pitchFamily="18" charset="0"/>
              <a:ea typeface="Cambria" panose="02040503050406030204" pitchFamily="18" charset="0"/>
              <a:cs typeface="Calibri" panose="020F0502020204030204" pitchFamily="34" charset="0"/>
            </a:endParaRPr>
          </a:p>
          <a:p>
            <a:pPr marL="285750" indent="-285750">
              <a:buFont typeface="Arial" panose="020B0604020202020204" pitchFamily="34" charset="0"/>
              <a:buChar char="•"/>
            </a:pPr>
            <a:r>
              <a:rPr lang="en-US">
                <a:solidFill>
                  <a:srgbClr val="C00000"/>
                </a:solidFill>
                <a:latin typeface="Cambria" panose="02040503050406030204" pitchFamily="18" charset="0"/>
                <a:ea typeface="Cambria" panose="02040503050406030204" pitchFamily="18" charset="0"/>
                <a:cs typeface="Calibri" panose="020F0502020204030204" pitchFamily="34" charset="0"/>
              </a:rPr>
              <a:t>2C. N</a:t>
            </a:r>
            <a:r>
              <a:rPr lang="en-GB">
                <a:solidFill>
                  <a:srgbClr val="C00000"/>
                </a:solidFill>
                <a:effectLst/>
                <a:latin typeface="Cambria" panose="02040503050406030204" pitchFamily="18" charset="0"/>
                <a:ea typeface="Cambria" panose="02040503050406030204" pitchFamily="18" charset="0"/>
              </a:rPr>
              <a:t>o useable-quality HIV-specific mortality data used by IHME</a:t>
            </a:r>
            <a:r>
              <a:rPr lang="en-US">
                <a:solidFill>
                  <a:srgbClr val="C00000"/>
                </a:solidFill>
                <a:latin typeface="Cambria" panose="02040503050406030204" pitchFamily="18" charset="0"/>
                <a:ea typeface="Cambria" panose="02040503050406030204" pitchFamily="18" charset="0"/>
                <a:cs typeface="Calibri" panose="020F0502020204030204" pitchFamily="34" charset="0"/>
              </a:rPr>
              <a:t> </a:t>
            </a:r>
            <a:r>
              <a:rPr lang="en-US">
                <a:solidFill>
                  <a:srgbClr val="C00000"/>
                </a:solidFill>
                <a:latin typeface="Cambria" panose="02040503050406030204" pitchFamily="18" charset="0"/>
                <a:ea typeface="Cambria" panose="02040503050406030204" pitchFamily="18" charset="0"/>
                <a:cs typeface="Calibri" panose="020F0502020204030204" pitchFamily="34" charset="0"/>
                <a:sym typeface="Wingdings" panose="05000000000000000000" pitchFamily="2" charset="2"/>
              </a:rPr>
              <a:t> do not fit CSAVR. </a:t>
            </a:r>
            <a:r>
              <a:rPr lang="en-US">
                <a:solidFill>
                  <a:srgbClr val="C00000"/>
                </a:solidFill>
                <a:latin typeface="Cambria" panose="02040503050406030204" pitchFamily="18" charset="0"/>
                <a:ea typeface="Cambria" panose="02040503050406030204" pitchFamily="18" charset="0"/>
                <a:cs typeface="Calibri" panose="020F0502020204030204" pitchFamily="34" charset="0"/>
              </a:rPr>
              <a:t> </a:t>
            </a:r>
          </a:p>
          <a:p>
            <a:pPr marL="285750" indent="-285750">
              <a:buFont typeface="Arial" panose="020B0604020202020204" pitchFamily="34" charset="0"/>
              <a:buChar char="•"/>
            </a:pPr>
            <a:r>
              <a:rPr lang="en-US">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1A/B: IHME used p</a:t>
            </a:r>
            <a:r>
              <a:rPr lang="en-US" b="1">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revalence data </a:t>
            </a:r>
            <a:r>
              <a:rPr lang="en-US">
                <a:solidFill>
                  <a:schemeClr val="bg1">
                    <a:lumMod val="50000"/>
                  </a:schemeClr>
                </a:solidFill>
                <a:latin typeface="Cambria" panose="02040503050406030204" pitchFamily="18" charset="0"/>
                <a:ea typeface="Cambria" panose="02040503050406030204" pitchFamily="18" charset="0"/>
                <a:cs typeface="Calibri" panose="020F0502020204030204" pitchFamily="34" charset="0"/>
              </a:rPr>
              <a:t>to estimate incidence &amp; mortality; regardless of (mixed-quality) VR data.</a:t>
            </a:r>
          </a:p>
          <a:p>
            <a:endParaRPr lang="en-US">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r>
              <a:rPr lang="en-US">
                <a:solidFill>
                  <a:schemeClr val="tx1"/>
                </a:solidFill>
                <a:latin typeface="Cambria" panose="02040503050406030204" pitchFamily="18" charset="0"/>
                <a:ea typeface="Cambria" panose="02040503050406030204" pitchFamily="18" charset="0"/>
                <a:cs typeface="Calibri" panose="020F0502020204030204" pitchFamily="34" charset="0"/>
              </a:rPr>
              <a:t>Based on: </a:t>
            </a:r>
          </a:p>
          <a:p>
            <a:pPr marL="285750" indent="-285750">
              <a:buFont typeface="Arial" panose="020B0604020202020204" pitchFamily="34" charset="0"/>
              <a:buChar char="•"/>
            </a:pPr>
            <a:r>
              <a:rPr lang="en-US" b="1">
                <a:latin typeface="Cambria" panose="02040503050406030204" pitchFamily="18" charset="0"/>
                <a:ea typeface="Cambria" panose="02040503050406030204" pitchFamily="18" charset="0"/>
                <a:cs typeface="Calibri" panose="020F0502020204030204" pitchFamily="34" charset="0"/>
              </a:rPr>
              <a:t>Completeness of death registration </a:t>
            </a:r>
            <a:r>
              <a:rPr lang="en-US">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a:latin typeface="Cambria" panose="02040503050406030204" pitchFamily="18" charset="0"/>
                <a:ea typeface="Cambria" panose="02040503050406030204" pitchFamily="18" charset="0"/>
                <a:cs typeface="Calibri" panose="020F0502020204030204" pitchFamily="34" charset="0"/>
              </a:rPr>
              <a:t>minimum threshold  </a:t>
            </a:r>
          </a:p>
          <a:p>
            <a:pPr marL="285750" indent="-285750">
              <a:buFont typeface="Arial" panose="020B0604020202020204" pitchFamily="34" charset="0"/>
              <a:buChar char="•"/>
            </a:pPr>
            <a:r>
              <a:rPr lang="en-US">
                <a:solidFill>
                  <a:schemeClr val="tx1"/>
                </a:solidFill>
                <a:latin typeface="Cambria" panose="02040503050406030204" pitchFamily="18" charset="0"/>
                <a:ea typeface="Cambria" panose="02040503050406030204" pitchFamily="18" charset="0"/>
                <a:cs typeface="Calibri" panose="020F0502020204030204" pitchFamily="34" charset="0"/>
              </a:rPr>
              <a:t>Contribution of </a:t>
            </a:r>
            <a:r>
              <a:rPr lang="en-US" b="1">
                <a:solidFill>
                  <a:schemeClr val="tx1"/>
                </a:solidFill>
                <a:latin typeface="Cambria" panose="02040503050406030204" pitchFamily="18" charset="0"/>
                <a:ea typeface="Cambria" panose="02040503050406030204" pitchFamily="18" charset="0"/>
                <a:cs typeface="Calibri" panose="020F0502020204030204" pitchFamily="34" charset="0"/>
              </a:rPr>
              <a:t>garbage and ill-defined causes of deaths </a:t>
            </a:r>
            <a:r>
              <a:rPr lang="en-US">
                <a:solidFill>
                  <a:schemeClr val="tx1"/>
                </a:solidFill>
                <a:latin typeface="Cambria" panose="02040503050406030204" pitchFamily="18" charset="0"/>
                <a:ea typeface="Cambria" panose="02040503050406030204" pitchFamily="18" charset="0"/>
                <a:cs typeface="Calibri" panose="020F0502020204030204" pitchFamily="34" charset="0"/>
              </a:rPr>
              <a:t>– maximum threshold</a:t>
            </a:r>
          </a:p>
          <a:p>
            <a:endParaRPr lang="en-US">
              <a:solidFill>
                <a:schemeClr val="tx1"/>
              </a:solidFill>
              <a:latin typeface="Cambria" panose="02040503050406030204" pitchFamily="18" charset="0"/>
              <a:ea typeface="Cambria" panose="02040503050406030204" pitchFamily="18" charset="0"/>
              <a:cs typeface="Calibri" panose="020F0502020204030204" pitchFamily="34" charset="0"/>
            </a:endParaRPr>
          </a:p>
          <a:p>
            <a:r>
              <a:rPr lang="en-US">
                <a:latin typeface="Cambria" panose="02040503050406030204" pitchFamily="18" charset="0"/>
                <a:ea typeface="Cambria" panose="02040503050406030204" pitchFamily="18" charset="0"/>
                <a:cs typeface="Calibri" panose="020F0502020204030204" pitchFamily="34" charset="0"/>
              </a:rPr>
              <a:t>For years with AIDS death reports incomplete: </a:t>
            </a:r>
            <a:br>
              <a:rPr lang="en-US">
                <a:latin typeface="Cambria" panose="02040503050406030204" pitchFamily="18" charset="0"/>
                <a:ea typeface="Cambria" panose="02040503050406030204" pitchFamily="18" charset="0"/>
                <a:cs typeface="Calibri" panose="020F0502020204030204" pitchFamily="34" charset="0"/>
              </a:rPr>
            </a:br>
            <a:r>
              <a:rPr lang="en-US">
                <a:latin typeface="Cambria" panose="02040503050406030204" pitchFamily="18" charset="0"/>
                <a:ea typeface="Cambria" panose="02040503050406030204" pitchFamily="18" charset="0"/>
                <a:cs typeface="Calibri" panose="020F0502020204030204" pitchFamily="34" charset="0"/>
              </a:rPr>
              <a:t>Use </a:t>
            </a:r>
            <a:r>
              <a:rPr lang="en-US" b="1">
                <a:latin typeface="Cambria" panose="02040503050406030204" pitchFamily="18" charset="0"/>
                <a:ea typeface="Cambria" panose="02040503050406030204" pitchFamily="18" charset="0"/>
                <a:cs typeface="Calibri" panose="020F0502020204030204" pitchFamily="34" charset="0"/>
              </a:rPr>
              <a:t>IHME data, adjusted (up) for AIDS deaths misclassified </a:t>
            </a:r>
            <a:r>
              <a:rPr lang="en-US">
                <a:latin typeface="Cambria" panose="02040503050406030204" pitchFamily="18" charset="0"/>
                <a:ea typeface="Cambria" panose="02040503050406030204" pitchFamily="18" charset="0"/>
                <a:cs typeface="Calibri" panose="020F0502020204030204" pitchFamily="34" charset="0"/>
              </a:rPr>
              <a:t>under other causes </a:t>
            </a:r>
          </a:p>
          <a:p>
            <a:r>
              <a:rPr lang="en-US">
                <a:latin typeface="Cambria" panose="02040503050406030204" pitchFamily="18" charset="0"/>
                <a:ea typeface="Cambria" panose="02040503050406030204" pitchFamily="18" charset="0"/>
                <a:cs typeface="Calibri" panose="020F0502020204030204" pitchFamily="34" charset="0"/>
              </a:rPr>
              <a:t>&amp; </a:t>
            </a:r>
            <a:r>
              <a:rPr lang="en-US" b="1">
                <a:latin typeface="Cambria" panose="02040503050406030204" pitchFamily="18" charset="0"/>
                <a:ea typeface="Cambria" panose="02040503050406030204" pitchFamily="18" charset="0"/>
                <a:cs typeface="Calibri" panose="020F0502020204030204" pitchFamily="34" charset="0"/>
              </a:rPr>
              <a:t>supplement with original (unadjusted) Vital Registration data </a:t>
            </a:r>
            <a:br>
              <a:rPr lang="en-US" b="1">
                <a:latin typeface="Cambria" panose="02040503050406030204" pitchFamily="18" charset="0"/>
                <a:ea typeface="Cambria" panose="02040503050406030204" pitchFamily="18" charset="0"/>
                <a:cs typeface="Calibri" panose="020F0502020204030204" pitchFamily="34" charset="0"/>
              </a:rPr>
            </a:br>
            <a:r>
              <a:rPr lang="en-US">
                <a:latin typeface="Cambria" panose="02040503050406030204" pitchFamily="18" charset="0"/>
                <a:ea typeface="Cambria" panose="02040503050406030204" pitchFamily="18" charset="0"/>
                <a:cs typeface="Calibri" panose="020F0502020204030204" pitchFamily="34" charset="0"/>
              </a:rPr>
              <a:t>for recent years (i.e., post-2019). </a:t>
            </a:r>
            <a:br>
              <a:rPr lang="en-US">
                <a:solidFill>
                  <a:srgbClr val="000000"/>
                </a:solidFill>
                <a:effectLst/>
                <a:latin typeface="Cambria" panose="02040503050406030204" pitchFamily="18" charset="0"/>
                <a:ea typeface="Cambria" panose="02040503050406030204" pitchFamily="18" charset="0"/>
                <a:cs typeface="Calibri" panose="020F0502020204030204" pitchFamily="34" charset="0"/>
              </a:rPr>
            </a:br>
            <a:endParaRPr lang="en-US">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a:p>
            <a:r>
              <a:rPr lang="en-US">
                <a:solidFill>
                  <a:srgbClr val="000000"/>
                </a:solidFill>
                <a:effectLst/>
                <a:latin typeface="Cambria" panose="02040503050406030204" pitchFamily="18" charset="0"/>
                <a:ea typeface="Cambria" panose="02040503050406030204" pitchFamily="18" charset="0"/>
                <a:cs typeface="Calibri" panose="020F0502020204030204" pitchFamily="34" charset="0"/>
              </a:rPr>
              <a:t>* IHME c</a:t>
            </a:r>
            <a:r>
              <a:rPr lang="en-GB" err="1">
                <a:solidFill>
                  <a:srgbClr val="000000"/>
                </a:solidFill>
                <a:effectLst/>
                <a:latin typeface="Cambria" panose="02040503050406030204" pitchFamily="18" charset="0"/>
                <a:ea typeface="Cambria" panose="02040503050406030204" pitchFamily="18" charset="0"/>
                <a:cs typeface="Calibri" panose="020F0502020204030204" pitchFamily="34" charset="0"/>
              </a:rPr>
              <a:t>ountry</a:t>
            </a:r>
            <a:r>
              <a:rPr lang="en-GB">
                <a:solidFill>
                  <a:srgbClr val="000000"/>
                </a:solidFill>
                <a:effectLst/>
                <a:latin typeface="Cambria" panose="02040503050406030204" pitchFamily="18" charset="0"/>
                <a:ea typeface="Cambria" panose="02040503050406030204" pitchFamily="18" charset="0"/>
                <a:cs typeface="Calibri" panose="020F0502020204030204" pitchFamily="34" charset="0"/>
              </a:rPr>
              <a:t> groups: Section 2.3 of the supplementary material (page 5) and depicted in Figure S1 on page 6 of: </a:t>
            </a:r>
            <a:r>
              <a:rPr lang="en-GB" u="sng">
                <a:solidFill>
                  <a:srgbClr val="000000"/>
                </a:solidFill>
                <a:effectLst/>
                <a:latin typeface="Cambria" panose="02040503050406030204" pitchFamily="18" charset="0"/>
                <a:ea typeface="Cambria" panose="02040503050406030204" pitchFamily="18" charset="0"/>
                <a:cs typeface="Calibri" panose="020F0502020204030204" pitchFamily="34" charset="0"/>
                <a:hlinkClick r:id="rId3"/>
              </a:rPr>
              <a:t>https://www.thelancet.com/cms/10.1016/S2352-3018(21)00152-1/attachment/7371c03e-887f-4e26-a718-bae190b81c2f/mmc1.pdf</a:t>
            </a:r>
            <a:endParaRPr lang="en-CH">
              <a:solidFill>
                <a:srgbClr val="00000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7B7332A1-DD70-E708-7AE3-5B9DCF542C53}"/>
              </a:ext>
            </a:extLst>
          </p:cNvPr>
          <p:cNvPicPr>
            <a:picLocks noChangeAspect="1"/>
          </p:cNvPicPr>
          <p:nvPr/>
        </p:nvPicPr>
        <p:blipFill>
          <a:blip r:embed="rId4"/>
          <a:stretch>
            <a:fillRect/>
          </a:stretch>
        </p:blipFill>
        <p:spPr>
          <a:xfrm>
            <a:off x="10208690" y="6164915"/>
            <a:ext cx="1857375" cy="428625"/>
          </a:xfrm>
          <a:prstGeom prst="rect">
            <a:avLst/>
          </a:prstGeom>
        </p:spPr>
      </p:pic>
      <p:pic>
        <p:nvPicPr>
          <p:cNvPr id="5" name="Picture 4">
            <a:extLst>
              <a:ext uri="{FF2B5EF4-FFF2-40B4-BE49-F238E27FC236}">
                <a16:creationId xmlns:a16="http://schemas.microsoft.com/office/drawing/2014/main" id="{83896290-D42E-0803-3A01-7A462D73D628}"/>
              </a:ext>
            </a:extLst>
          </p:cNvPr>
          <p:cNvPicPr>
            <a:picLocks noChangeAspect="1"/>
          </p:cNvPicPr>
          <p:nvPr/>
        </p:nvPicPr>
        <p:blipFill>
          <a:blip r:embed="rId5"/>
          <a:stretch>
            <a:fillRect/>
          </a:stretch>
        </p:blipFill>
        <p:spPr>
          <a:xfrm>
            <a:off x="106651" y="6157197"/>
            <a:ext cx="1409700" cy="647700"/>
          </a:xfrm>
          <a:prstGeom prst="rect">
            <a:avLst/>
          </a:prstGeom>
        </p:spPr>
      </p:pic>
    </p:spTree>
    <p:extLst>
      <p:ext uri="{BB962C8B-B14F-4D97-AF65-F5344CB8AC3E}">
        <p14:creationId xmlns:p14="http://schemas.microsoft.com/office/powerpoint/2010/main" val="931435998"/>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KE"/>
          </a:p>
        </p:txBody>
      </p:sp>
      <p:sp>
        <p:nvSpPr>
          <p:cNvPr id="2" name="Title 1">
            <a:extLst>
              <a:ext uri="{FF2B5EF4-FFF2-40B4-BE49-F238E27FC236}">
                <a16:creationId xmlns:a16="http://schemas.microsoft.com/office/drawing/2014/main" id="{57AB3176-701D-400D-AD07-5EC591B16680}"/>
              </a:ext>
            </a:extLst>
          </p:cNvPr>
          <p:cNvSpPr>
            <a:spLocks noGrp="1"/>
          </p:cNvSpPr>
          <p:nvPr>
            <p:ph type="title" idx="4294967295"/>
          </p:nvPr>
        </p:nvSpPr>
        <p:spPr>
          <a:xfrm>
            <a:off x="0" y="1123837"/>
            <a:ext cx="3443591" cy="4601183"/>
          </a:xfrm>
        </p:spPr>
        <p:txBody>
          <a:bodyPr vert="horz" lIns="91440" tIns="45720" rIns="91440" bIns="45720" rtlCol="0" anchor="ctr">
            <a:normAutofit/>
          </a:bodyPr>
          <a:lstStyle/>
          <a:p>
            <a:r>
              <a:rPr lang="en-US" dirty="0">
                <a:latin typeface="Cambria" panose="02040503050406030204" pitchFamily="18" charset="0"/>
                <a:ea typeface="Cambria" panose="02040503050406030204" pitchFamily="18" charset="0"/>
              </a:rPr>
              <a:t>HIV and/or AIDS diagnoses: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validate the </a:t>
            </a:r>
            <a:r>
              <a:rPr lang="en-US" b="1" dirty="0">
                <a:latin typeface="Cambria" panose="02040503050406030204" pitchFamily="18" charset="0"/>
                <a:ea typeface="Cambria" panose="02040503050406030204" pitchFamily="18" charset="0"/>
              </a:rPr>
              <a:t>initial epidemic rise </a:t>
            </a:r>
            <a:r>
              <a:rPr lang="en-US" dirty="0">
                <a:latin typeface="Cambria" panose="02040503050406030204" pitchFamily="18" charset="0"/>
                <a:ea typeface="Cambria" panose="02040503050406030204" pitchFamily="18" charset="0"/>
              </a:rPr>
              <a:t>estimated by </a:t>
            </a:r>
            <a:r>
              <a:rPr lang="en-US" b="1" i="1" dirty="0">
                <a:latin typeface="Cambria" panose="02040503050406030204" pitchFamily="18" charset="0"/>
                <a:ea typeface="Cambria" panose="02040503050406030204" pitchFamily="18" charset="0"/>
              </a:rPr>
              <a:t>EPP</a:t>
            </a:r>
            <a:endParaRPr lang="en-US" b="1"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7080A27A-B45C-407A-8CCF-D944529C2B3F}"/>
              </a:ext>
            </a:extLst>
          </p:cNvPr>
          <p:cNvSpPr txBox="1"/>
          <p:nvPr/>
        </p:nvSpPr>
        <p:spPr>
          <a:xfrm>
            <a:off x="3443591" y="290286"/>
            <a:ext cx="8103975" cy="5992948"/>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n-US" i="1" dirty="0">
                <a:latin typeface="Cambria" panose="02040503050406030204" pitchFamily="18" charset="0"/>
                <a:ea typeface="Cambria" panose="02040503050406030204" pitchFamily="18" charset="0"/>
              </a:rPr>
              <a:t>EPP &gt; Curve fit &gt; Fitting results &gt; Data Check &gt; Edit HIV and AIDS data</a:t>
            </a:r>
          </a:p>
          <a:p>
            <a:pPr indent="-182880">
              <a:lnSpc>
                <a:spcPct val="90000"/>
              </a:lnSpc>
              <a:spcAft>
                <a:spcPts val="600"/>
              </a:spcAft>
              <a:buClr>
                <a:schemeClr val="accent1"/>
              </a:buClr>
              <a:buFont typeface="Wingdings 2" pitchFamily="18" charset="2"/>
              <a:buChar char=""/>
            </a:pPr>
            <a:endParaRPr lang="en-US" dirty="0">
              <a:latin typeface="Cambria" panose="02040503050406030204" pitchFamily="18" charset="0"/>
              <a:ea typeface="Cambria" panose="02040503050406030204" pitchFamily="18" charset="0"/>
            </a:endParaRPr>
          </a:p>
          <a:p>
            <a:pPr marL="182563" indent="-182563">
              <a:lnSpc>
                <a:spcPct val="90000"/>
              </a:lnSpc>
              <a:spcAft>
                <a:spcPts val="600"/>
              </a:spcAft>
              <a:buClr>
                <a:schemeClr val="accent1"/>
              </a:buClr>
              <a:buFont typeface="Wingdings 2" pitchFamily="18" charset="2"/>
              <a:buChar char=""/>
            </a:pPr>
            <a:r>
              <a:rPr lang="en-US" dirty="0">
                <a:latin typeface="Cambria" panose="02040503050406030204" pitchFamily="18" charset="0"/>
                <a:ea typeface="Cambria" panose="02040503050406030204" pitchFamily="18" charset="0"/>
              </a:rPr>
              <a:t>AIDS diagnoses (pre-ART era) a proxy of AIDS deaths (with a ≈1-year lag)</a:t>
            </a:r>
          </a:p>
          <a:p>
            <a:pPr marL="182563" indent="-182563">
              <a:lnSpc>
                <a:spcPct val="90000"/>
              </a:lnSpc>
              <a:spcAft>
                <a:spcPts val="600"/>
              </a:spcAft>
              <a:buClr>
                <a:schemeClr val="accent1"/>
              </a:buClr>
              <a:buFont typeface="Wingdings 2" pitchFamily="18" charset="2"/>
              <a:buChar char=""/>
            </a:pPr>
            <a:r>
              <a:rPr lang="en-US" dirty="0">
                <a:latin typeface="Cambria" panose="02040503050406030204" pitchFamily="18" charset="0"/>
                <a:ea typeface="Cambria" panose="02040503050406030204" pitchFamily="18" charset="0"/>
              </a:rPr>
              <a:t>HIV diagnoses expected to follow New infections.</a:t>
            </a:r>
            <a:br>
              <a:rPr lang="en-US" dirty="0">
                <a:latin typeface="Cambria" panose="02040503050406030204" pitchFamily="18" charset="0"/>
                <a:ea typeface="Cambria" panose="02040503050406030204" pitchFamily="18" charset="0"/>
              </a:rPr>
            </a:br>
            <a:endParaRPr lang="en-US" dirty="0">
              <a:latin typeface="Cambria" panose="02040503050406030204" pitchFamily="18" charset="0"/>
              <a:ea typeface="Cambria" panose="02040503050406030204" pitchFamily="18" charset="0"/>
            </a:endParaRPr>
          </a:p>
          <a:p>
            <a:pPr marL="342900" indent="-182880">
              <a:lnSpc>
                <a:spcPct val="90000"/>
              </a:lnSpc>
              <a:spcAft>
                <a:spcPts val="600"/>
              </a:spcAft>
              <a:buClr>
                <a:schemeClr val="accent1"/>
              </a:buClr>
              <a:buFont typeface="Wingdings 2" pitchFamily="18" charset="2"/>
              <a:buChar char=""/>
            </a:pPr>
            <a:endParaRPr lang="en-US" dirty="0">
              <a:latin typeface="Cambria" panose="02040503050406030204" pitchFamily="18" charset="0"/>
              <a:ea typeface="Cambria" panose="02040503050406030204" pitchFamily="18" charset="0"/>
            </a:endParaRPr>
          </a:p>
          <a:p>
            <a:pPr>
              <a:lnSpc>
                <a:spcPct val="90000"/>
              </a:lnSpc>
              <a:spcAft>
                <a:spcPts val="600"/>
              </a:spcAft>
              <a:buClr>
                <a:schemeClr val="accent1"/>
              </a:buClr>
            </a:pPr>
            <a:r>
              <a:rPr lang="en-US" dirty="0">
                <a:latin typeface="Cambria" panose="02040503050406030204" pitchFamily="18" charset="0"/>
                <a:ea typeface="Cambria" panose="02040503050406030204" pitchFamily="18" charset="0"/>
              </a:rPr>
              <a:t>Caveats:</a:t>
            </a:r>
          </a:p>
          <a:p>
            <a:pPr marL="182563" indent="-182563">
              <a:lnSpc>
                <a:spcPct val="90000"/>
              </a:lnSpc>
              <a:spcAft>
                <a:spcPts val="600"/>
              </a:spcAft>
              <a:buClr>
                <a:schemeClr val="accent1"/>
              </a:buClr>
              <a:buFont typeface="Wingdings 2" pitchFamily="18" charset="2"/>
              <a:buChar char=""/>
            </a:pPr>
            <a:r>
              <a:rPr lang="en-US" dirty="0">
                <a:latin typeface="Cambria" panose="02040503050406030204" pitchFamily="18" charset="0"/>
                <a:ea typeface="Cambria" panose="02040503050406030204" pitchFamily="18" charset="0"/>
              </a:rPr>
              <a:t>Lags in diagnosis vary by country,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group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and year.</a:t>
            </a:r>
          </a:p>
          <a:p>
            <a:pPr marL="182563" indent="-182563">
              <a:lnSpc>
                <a:spcPct val="90000"/>
              </a:lnSpc>
              <a:spcAft>
                <a:spcPts val="600"/>
              </a:spcAft>
              <a:buClr>
                <a:schemeClr val="accent1"/>
              </a:buClr>
              <a:buFont typeface="Wingdings 2" pitchFamily="18" charset="2"/>
              <a:buChar char=""/>
            </a:pPr>
            <a:r>
              <a:rPr lang="en-US" dirty="0">
                <a:effectLst/>
                <a:latin typeface="Cambria" panose="02040503050406030204" pitchFamily="18" charset="0"/>
                <a:ea typeface="Cambria" panose="02040503050406030204" pitchFamily="18" charset="0"/>
              </a:rPr>
              <a:t>Completeness – and timeliness </a:t>
            </a:r>
            <a:br>
              <a:rPr lang="en-US" dirty="0">
                <a:effectLst/>
                <a:latin typeface="Cambria" panose="02040503050406030204" pitchFamily="18" charset="0"/>
                <a:ea typeface="Cambria" panose="02040503050406030204" pitchFamily="18" charset="0"/>
              </a:rPr>
            </a:br>
            <a:r>
              <a:rPr lang="en-US" dirty="0">
                <a:effectLst/>
                <a:latin typeface="Cambria" panose="02040503050406030204" pitchFamily="18" charset="0"/>
                <a:ea typeface="Cambria" panose="02040503050406030204" pitchFamily="18" charset="0"/>
              </a:rPr>
              <a:t>– of case reporting varies over time.</a:t>
            </a:r>
          </a:p>
          <a:p>
            <a:pPr marL="182563" indent="-182563">
              <a:lnSpc>
                <a:spcPct val="90000"/>
              </a:lnSpc>
              <a:spcAft>
                <a:spcPts val="600"/>
              </a:spcAft>
              <a:buClr>
                <a:schemeClr val="accent1"/>
              </a:buClr>
              <a:buFont typeface="Wingdings 2" pitchFamily="18" charset="2"/>
              <a:buChar char=""/>
            </a:pPr>
            <a:r>
              <a:rPr lang="en-US" dirty="0">
                <a:latin typeface="Cambria" panose="02040503050406030204" pitchFamily="18" charset="0"/>
                <a:ea typeface="Cambria" panose="02040503050406030204" pitchFamily="18" charset="0"/>
              </a:rPr>
              <a:t>M</a:t>
            </a:r>
            <a:r>
              <a:rPr lang="en-US" dirty="0">
                <a:effectLst/>
                <a:latin typeface="Cambria" panose="02040503050406030204" pitchFamily="18" charset="0"/>
                <a:ea typeface="Cambria" panose="02040503050406030204" pitchFamily="18" charset="0"/>
              </a:rPr>
              <a:t>ixed AIDS and HIV diagnoses? </a:t>
            </a:r>
            <a:br>
              <a:rPr lang="en-US" dirty="0">
                <a:effectLst/>
                <a:latin typeface="Cambria" panose="02040503050406030204" pitchFamily="18" charset="0"/>
                <a:ea typeface="Cambria" panose="02040503050406030204" pitchFamily="18" charset="0"/>
              </a:rPr>
            </a:br>
            <a:r>
              <a:rPr lang="en-US" dirty="0">
                <a:effectLst/>
                <a:latin typeface="Cambria" panose="02040503050406030204" pitchFamily="18" charset="0"/>
                <a:ea typeface="Cambria" panose="02040503050406030204" pitchFamily="18" charset="0"/>
              </a:rPr>
              <a:t>Sometimes combined, other times not.</a:t>
            </a:r>
            <a:br>
              <a:rPr lang="en-US" dirty="0">
                <a:effectLst/>
                <a:latin typeface="Cambria" panose="02040503050406030204" pitchFamily="18" charset="0"/>
                <a:ea typeface="Cambria" panose="02040503050406030204" pitchFamily="18" charset="0"/>
              </a:rPr>
            </a:br>
            <a:endParaRPr lang="en-US" dirty="0">
              <a:effectLst/>
              <a:latin typeface="Cambria" panose="02040503050406030204" pitchFamily="18" charset="0"/>
              <a:ea typeface="Cambria" panose="02040503050406030204" pitchFamily="18" charset="0"/>
            </a:endParaRPr>
          </a:p>
          <a:p>
            <a:pPr>
              <a:lnSpc>
                <a:spcPct val="90000"/>
              </a:lnSpc>
              <a:spcAft>
                <a:spcPts val="600"/>
              </a:spcAft>
              <a:buClr>
                <a:schemeClr val="accent1"/>
              </a:buClr>
            </a:pPr>
            <a:r>
              <a:rPr lang="en-US" dirty="0">
                <a:effectLst/>
                <a:latin typeface="Cambria" panose="02040503050406030204" pitchFamily="18" charset="0"/>
                <a:ea typeface="Cambria" panose="02040503050406030204" pitchFamily="18" charset="0"/>
                <a:sym typeface="Wingdings" panose="05000000000000000000" pitchFamily="2" charset="2"/>
              </a:rPr>
              <a:t> </a:t>
            </a:r>
            <a:r>
              <a:rPr lang="en-US" dirty="0">
                <a:latin typeface="Cambria" panose="02040503050406030204" pitchFamily="18" charset="0"/>
                <a:ea typeface="Cambria" panose="02040503050406030204" pitchFamily="18" charset="0"/>
                <a:sym typeface="Wingdings" panose="05000000000000000000" pitchFamily="2" charset="2"/>
              </a:rPr>
              <a:t>A</a:t>
            </a:r>
            <a:r>
              <a:rPr lang="en-US" dirty="0">
                <a:effectLst/>
                <a:latin typeface="Cambria" panose="02040503050406030204" pitchFamily="18" charset="0"/>
                <a:ea typeface="Cambria" panose="02040503050406030204" pitchFamily="18" charset="0"/>
              </a:rPr>
              <a:t>ssess for broad compatibility </a:t>
            </a:r>
            <a:br>
              <a:rPr lang="en-US" dirty="0">
                <a:effectLst/>
                <a:latin typeface="Cambria" panose="02040503050406030204" pitchFamily="18" charset="0"/>
                <a:ea typeface="Cambria" panose="02040503050406030204" pitchFamily="18" charset="0"/>
              </a:rPr>
            </a:br>
            <a:r>
              <a:rPr lang="en-US" dirty="0">
                <a:effectLst/>
                <a:latin typeface="Cambria" panose="02040503050406030204" pitchFamily="18" charset="0"/>
                <a:ea typeface="Cambria" panose="02040503050406030204" pitchFamily="18" charset="0"/>
              </a:rPr>
              <a:t>(not exact match).</a:t>
            </a:r>
          </a:p>
        </p:txBody>
      </p:sp>
      <p:pic>
        <p:nvPicPr>
          <p:cNvPr id="3" name="Picture 2">
            <a:extLst>
              <a:ext uri="{FF2B5EF4-FFF2-40B4-BE49-F238E27FC236}">
                <a16:creationId xmlns:a16="http://schemas.microsoft.com/office/drawing/2014/main" id="{410677FD-5C3E-C12B-44E4-34EAB4BAE936}"/>
              </a:ext>
            </a:extLst>
          </p:cNvPr>
          <p:cNvPicPr>
            <a:picLocks noChangeAspect="1"/>
          </p:cNvPicPr>
          <p:nvPr/>
        </p:nvPicPr>
        <p:blipFill>
          <a:blip r:embed="rId3"/>
          <a:stretch>
            <a:fillRect/>
          </a:stretch>
        </p:blipFill>
        <p:spPr>
          <a:xfrm>
            <a:off x="10208690" y="6164915"/>
            <a:ext cx="1857375" cy="428625"/>
          </a:xfrm>
          <a:prstGeom prst="rect">
            <a:avLst/>
          </a:prstGeom>
        </p:spPr>
      </p:pic>
      <p:pic>
        <p:nvPicPr>
          <p:cNvPr id="5" name="Picture 4">
            <a:extLst>
              <a:ext uri="{FF2B5EF4-FFF2-40B4-BE49-F238E27FC236}">
                <a16:creationId xmlns:a16="http://schemas.microsoft.com/office/drawing/2014/main" id="{59BD60F2-2647-D089-3154-24F3912A0469}"/>
              </a:ext>
            </a:extLst>
          </p:cNvPr>
          <p:cNvPicPr>
            <a:picLocks noChangeAspect="1"/>
          </p:cNvPicPr>
          <p:nvPr/>
        </p:nvPicPr>
        <p:blipFill>
          <a:blip r:embed="rId4"/>
          <a:stretch>
            <a:fillRect/>
          </a:stretch>
        </p:blipFill>
        <p:spPr>
          <a:xfrm>
            <a:off x="106651" y="6157197"/>
            <a:ext cx="1409700" cy="647700"/>
          </a:xfrm>
          <a:prstGeom prst="rect">
            <a:avLst/>
          </a:prstGeom>
        </p:spPr>
      </p:pic>
      <p:pic>
        <p:nvPicPr>
          <p:cNvPr id="4" name="Picture 3">
            <a:extLst>
              <a:ext uri="{FF2B5EF4-FFF2-40B4-BE49-F238E27FC236}">
                <a16:creationId xmlns:a16="http://schemas.microsoft.com/office/drawing/2014/main" id="{BE8D8190-4100-97CC-F19C-14B53A6CC113}"/>
              </a:ext>
            </a:extLst>
          </p:cNvPr>
          <p:cNvPicPr>
            <a:picLocks noChangeAspect="1"/>
          </p:cNvPicPr>
          <p:nvPr/>
        </p:nvPicPr>
        <p:blipFill rotWithShape="1">
          <a:blip r:embed="rId5"/>
          <a:srcRect l="-897" r="50897" b="5578"/>
          <a:stretch/>
        </p:blipFill>
        <p:spPr>
          <a:xfrm>
            <a:off x="7778948" y="2161840"/>
            <a:ext cx="4420964" cy="4696160"/>
          </a:xfrm>
          <a:prstGeom prst="rect">
            <a:avLst/>
          </a:prstGeom>
        </p:spPr>
      </p:pic>
    </p:spTree>
    <p:extLst>
      <p:ext uri="{BB962C8B-B14F-4D97-AF65-F5344CB8AC3E}">
        <p14:creationId xmlns:p14="http://schemas.microsoft.com/office/powerpoint/2010/main" val="51283286"/>
      </p:ext>
    </p:extLst>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E5ECFD-2A99-C6D9-CA9F-F8EFE6EE69EC}"/>
              </a:ext>
            </a:extLst>
          </p:cNvPr>
          <p:cNvSpPr>
            <a:spLocks noGrp="1"/>
          </p:cNvSpPr>
          <p:nvPr>
            <p:ph type="sldNum" sz="quarter" idx="12"/>
          </p:nvPr>
        </p:nvSpPr>
        <p:spPr/>
        <p:txBody>
          <a:bodyPr/>
          <a:lstStyle/>
          <a:p>
            <a:fld id="{CF13D369-8700-4468-8CC4-EE7C53720160}" type="slidenum">
              <a:rPr lang="en-US" smtClean="0"/>
              <a:t>8</a:t>
            </a:fld>
            <a:endParaRPr lang="en-US"/>
          </a:p>
        </p:txBody>
      </p:sp>
      <p:sp>
        <p:nvSpPr>
          <p:cNvPr id="2" name="Title 1">
            <a:extLst>
              <a:ext uri="{FF2B5EF4-FFF2-40B4-BE49-F238E27FC236}">
                <a16:creationId xmlns:a16="http://schemas.microsoft.com/office/drawing/2014/main" id="{476B425D-4F60-6C93-D681-5EEC5B92F9E3}"/>
              </a:ext>
            </a:extLst>
          </p:cNvPr>
          <p:cNvSpPr>
            <a:spLocks noGrp="1"/>
          </p:cNvSpPr>
          <p:nvPr>
            <p:ph type="title" idx="4294967295"/>
          </p:nvPr>
        </p:nvSpPr>
        <p:spPr>
          <a:xfrm>
            <a:off x="280987" y="348054"/>
            <a:ext cx="11630025" cy="776287"/>
          </a:xfrm>
        </p:spPr>
        <p:txBody>
          <a:bodyPr>
            <a:noAutofit/>
          </a:bodyPr>
          <a:lstStyle/>
          <a:p>
            <a:r>
              <a:rPr lang="en-US" sz="4000" b="1" dirty="0">
                <a:solidFill>
                  <a:srgbClr val="0000FF"/>
                </a:solidFill>
              </a:rPr>
              <a:t>EPP: ‘validate’ initial epidemic rise across </a:t>
            </a:r>
            <a:br>
              <a:rPr lang="en-US" sz="4000" b="1" dirty="0">
                <a:solidFill>
                  <a:srgbClr val="0000FF"/>
                </a:solidFill>
              </a:rPr>
            </a:br>
            <a:r>
              <a:rPr lang="en-US" sz="4000" b="1" dirty="0">
                <a:solidFill>
                  <a:srgbClr val="0000FF"/>
                </a:solidFill>
              </a:rPr>
              <a:t>sub-populations</a:t>
            </a:r>
          </a:p>
        </p:txBody>
      </p:sp>
      <p:sp>
        <p:nvSpPr>
          <p:cNvPr id="6" name="Content Placeholder 5">
            <a:extLst>
              <a:ext uri="{FF2B5EF4-FFF2-40B4-BE49-F238E27FC236}">
                <a16:creationId xmlns:a16="http://schemas.microsoft.com/office/drawing/2014/main" id="{7620BA2A-BCF1-EC34-A52F-03F64544212B}"/>
              </a:ext>
            </a:extLst>
          </p:cNvPr>
          <p:cNvSpPr>
            <a:spLocks noGrp="1"/>
          </p:cNvSpPr>
          <p:nvPr>
            <p:ph sz="half" idx="4294967295"/>
          </p:nvPr>
        </p:nvSpPr>
        <p:spPr>
          <a:xfrm>
            <a:off x="0" y="1641475"/>
            <a:ext cx="4306888" cy="5080000"/>
          </a:xfrm>
          <a:solidFill>
            <a:schemeClr val="bg1"/>
          </a:solidFill>
        </p:spPr>
        <p:txBody>
          <a:bodyPr>
            <a:normAutofit/>
          </a:bodyPr>
          <a:lstStyle/>
          <a:p>
            <a:pPr marL="0" indent="0">
              <a:buNone/>
            </a:pPr>
            <a:endParaRPr lang="en-US" sz="2000" dirty="0">
              <a:latin typeface="Arial" panose="020B0604020202020204" pitchFamily="34" charset="0"/>
              <a:cs typeface="Arial" panose="020B0604020202020204" pitchFamily="34" charset="0"/>
            </a:endParaRPr>
          </a:p>
          <a:p>
            <a:pPr marL="0" indent="0" algn="l">
              <a:buNone/>
            </a:pPr>
            <a:r>
              <a:rPr lang="en-US" sz="2000" i="1" dirty="0">
                <a:solidFill>
                  <a:schemeClr val="tx1"/>
                </a:solidFill>
                <a:latin typeface="Arial" panose="020B0604020202020204" pitchFamily="34" charset="0"/>
                <a:ea typeface="Cambria" panose="02040503050406030204" pitchFamily="18" charset="0"/>
                <a:cs typeface="Arial" panose="020B0604020202020204" pitchFamily="34" charset="0"/>
              </a:rPr>
              <a:t>EPP &gt; Curve fit &gt; Fitting results</a:t>
            </a:r>
          </a:p>
          <a:p>
            <a:pPr marL="0" indent="0" algn="l">
              <a:buNone/>
            </a:pPr>
            <a:r>
              <a:rPr lang="en-US" sz="2000" b="0" i="0" u="none" strike="noStrike" baseline="0" dirty="0">
                <a:solidFill>
                  <a:schemeClr val="tx1"/>
                </a:solidFill>
                <a:latin typeface="Arial" panose="020B0604020202020204" pitchFamily="34" charset="0"/>
                <a:cs typeface="Arial" panose="020B0604020202020204" pitchFamily="34" charset="0"/>
              </a:rPr>
              <a:t>Example (Jamaica, 2023 round): </a:t>
            </a:r>
          </a:p>
          <a:p>
            <a:r>
              <a:rPr lang="en-US" sz="2000" b="0" i="0" u="none" strike="noStrike" baseline="0" dirty="0">
                <a:solidFill>
                  <a:schemeClr val="tx1"/>
                </a:solidFill>
                <a:latin typeface="Arial" panose="020B0604020202020204" pitchFamily="34" charset="0"/>
                <a:cs typeface="Arial" panose="020B0604020202020204" pitchFamily="34" charset="0"/>
              </a:rPr>
              <a:t>All </a:t>
            </a:r>
            <a:r>
              <a:rPr lang="en-US" sz="2000" dirty="0">
                <a:solidFill>
                  <a:schemeClr val="tx1"/>
                </a:solidFill>
                <a:latin typeface="Arial" panose="020B0604020202020204" pitchFamily="34" charset="0"/>
                <a:cs typeface="Arial" panose="020B0604020202020204" pitchFamily="34" charset="0"/>
              </a:rPr>
              <a:t>sub-populations were fitted</a:t>
            </a:r>
            <a:r>
              <a:rPr lang="en-US" sz="2000" b="0" i="0" u="none" strike="noStrike" baseline="0" dirty="0">
                <a:solidFill>
                  <a:schemeClr val="tx1"/>
                </a:solidFill>
                <a:latin typeface="Arial" panose="020B0604020202020204" pitchFamily="34" charset="0"/>
                <a:cs typeface="Arial" panose="020B0604020202020204" pitchFamily="34" charset="0"/>
              </a:rPr>
              <a:t> </a:t>
            </a:r>
            <a:br>
              <a:rPr lang="en-US" sz="2000" b="0" i="0" u="none" strike="noStrike" baseline="0" dirty="0">
                <a:solidFill>
                  <a:schemeClr val="tx1"/>
                </a:solidFill>
                <a:latin typeface="Arial" panose="020B0604020202020204" pitchFamily="34" charset="0"/>
                <a:cs typeface="Arial" panose="020B0604020202020204" pitchFamily="34" charset="0"/>
              </a:rPr>
            </a:br>
            <a:r>
              <a:rPr lang="en-US" sz="2000" b="0" i="0" u="none" strike="noStrike" baseline="0" dirty="0">
                <a:solidFill>
                  <a:schemeClr val="tx1"/>
                </a:solidFill>
                <a:latin typeface="Arial" panose="020B0604020202020204" pitchFamily="34" charset="0"/>
                <a:cs typeface="Arial" panose="020B0604020202020204" pitchFamily="34" charset="0"/>
              </a:rPr>
              <a:t>with </a:t>
            </a:r>
            <a:r>
              <a:rPr lang="en-US" sz="2000" b="0" i="1" u="none" strike="noStrike" baseline="0" dirty="0">
                <a:solidFill>
                  <a:schemeClr val="tx1"/>
                </a:solidFill>
                <a:latin typeface="Arial" panose="020B0604020202020204" pitchFamily="34" charset="0"/>
                <a:cs typeface="Arial" panose="020B0604020202020204" pitchFamily="34" charset="0"/>
              </a:rPr>
              <a:t>EPP-Classic</a:t>
            </a:r>
          </a:p>
          <a:p>
            <a:pPr algn="l"/>
            <a:r>
              <a:rPr lang="pt-PT" sz="2000" b="0" i="0" u="none" strike="noStrike" baseline="0" dirty="0">
                <a:solidFill>
                  <a:schemeClr val="tx1"/>
                </a:solidFill>
                <a:latin typeface="Arial" panose="020B0604020202020204" pitchFamily="34" charset="0"/>
                <a:cs typeface="Arial" panose="020B0604020202020204" pitchFamily="34" charset="0"/>
              </a:rPr>
              <a:t>Implausible order of rise in incidence: </a:t>
            </a:r>
            <a:br>
              <a:rPr lang="pt-PT" sz="2000" b="0" i="0" u="none" strike="noStrike" baseline="0" dirty="0">
                <a:latin typeface="Arial" panose="020B0604020202020204" pitchFamily="34" charset="0"/>
                <a:cs typeface="Arial" panose="020B0604020202020204" pitchFamily="34" charset="0"/>
              </a:rPr>
            </a:br>
            <a:r>
              <a:rPr lang="pt-PT" sz="2000" b="1" i="0" u="none" strike="noStrike" baseline="0" dirty="0">
                <a:solidFill>
                  <a:srgbClr val="00B050"/>
                </a:solidFill>
                <a:latin typeface="Arial" panose="020B0604020202020204" pitchFamily="34" charset="0"/>
                <a:cs typeface="Arial" panose="020B0604020202020204" pitchFamily="34" charset="0"/>
              </a:rPr>
              <a:t>Remaining males</a:t>
            </a:r>
            <a:r>
              <a:rPr lang="pt-PT" sz="2000" b="1" i="0" u="none" strike="noStrike" baseline="0" dirty="0">
                <a:solidFill>
                  <a:schemeClr val="tx1"/>
                </a:solidFill>
                <a:latin typeface="Arial" panose="020B0604020202020204" pitchFamily="34" charset="0"/>
                <a:cs typeface="Arial" panose="020B0604020202020204" pitchFamily="34" charset="0"/>
              </a:rPr>
              <a:t> </a:t>
            </a:r>
            <a:r>
              <a:rPr lang="pt-PT" sz="2000" b="0" i="0" u="none" strike="noStrike" baseline="0" dirty="0">
                <a:solidFill>
                  <a:schemeClr val="tx1"/>
                </a:solidFill>
                <a:latin typeface="Arial" panose="020B0604020202020204" pitchFamily="34" charset="0"/>
                <a:cs typeface="Arial" panose="020B0604020202020204" pitchFamily="34" charset="0"/>
              </a:rPr>
              <a:t>and</a:t>
            </a:r>
            <a:r>
              <a:rPr lang="pt-PT" sz="2000" b="1" i="0" u="none" strike="noStrike" baseline="0" dirty="0">
                <a:solidFill>
                  <a:schemeClr val="tx1"/>
                </a:solidFill>
                <a:latin typeface="Arial" panose="020B0604020202020204" pitchFamily="34" charset="0"/>
                <a:cs typeface="Arial" panose="020B0604020202020204" pitchFamily="34" charset="0"/>
              </a:rPr>
              <a:t> </a:t>
            </a:r>
            <a:r>
              <a:rPr lang="pt-PT" sz="2000" b="1" i="0" u="none" strike="noStrike" baseline="0" dirty="0">
                <a:solidFill>
                  <a:srgbClr val="CC00CC"/>
                </a:solidFill>
                <a:latin typeface="Arial" panose="020B0604020202020204" pitchFamily="34" charset="0"/>
                <a:cs typeface="Arial" panose="020B0604020202020204" pitchFamily="34" charset="0"/>
              </a:rPr>
              <a:t>females </a:t>
            </a:r>
            <a:r>
              <a:rPr lang="pt-PT" sz="2000" b="0" i="0" u="none" strike="noStrike" baseline="0" dirty="0">
                <a:solidFill>
                  <a:schemeClr val="tx1"/>
                </a:solidFill>
                <a:latin typeface="Arial" panose="020B0604020202020204" pitchFamily="34" charset="0"/>
                <a:cs typeface="Arial" panose="020B0604020202020204" pitchFamily="34" charset="0"/>
              </a:rPr>
              <a:t>took off before </a:t>
            </a:r>
            <a:r>
              <a:rPr lang="pt-PT" sz="2000" b="1" i="0" u="none" strike="noStrike" baseline="0" dirty="0">
                <a:solidFill>
                  <a:srgbClr val="C00000"/>
                </a:solidFill>
                <a:latin typeface="Arial" panose="020B0604020202020204" pitchFamily="34" charset="0"/>
                <a:cs typeface="Arial" panose="020B0604020202020204" pitchFamily="34" charset="0"/>
              </a:rPr>
              <a:t>MSM</a:t>
            </a:r>
            <a:endParaRPr lang="en-US" sz="2000" b="1" i="1" dirty="0">
              <a:solidFill>
                <a:srgbClr val="C00000"/>
              </a:solidFill>
              <a:latin typeface="Arial" panose="020B0604020202020204" pitchFamily="34"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2D364552-7BDB-79CA-C42D-B80808818860}"/>
              </a:ext>
            </a:extLst>
          </p:cNvPr>
          <p:cNvPicPr>
            <a:picLocks noChangeAspect="1"/>
          </p:cNvPicPr>
          <p:nvPr/>
        </p:nvPicPr>
        <p:blipFill>
          <a:blip r:embed="rId3"/>
          <a:stretch>
            <a:fillRect/>
          </a:stretch>
        </p:blipFill>
        <p:spPr>
          <a:xfrm>
            <a:off x="4492487" y="792911"/>
            <a:ext cx="7699513" cy="5871851"/>
          </a:xfrm>
          <a:prstGeom prst="rect">
            <a:avLst/>
          </a:prstGeom>
        </p:spPr>
      </p:pic>
    </p:spTree>
    <p:extLst>
      <p:ext uri="{BB962C8B-B14F-4D97-AF65-F5344CB8AC3E}">
        <p14:creationId xmlns:p14="http://schemas.microsoft.com/office/powerpoint/2010/main" val="178646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BB9E6-FCC7-E02B-01C6-EE8CE78A97D4}"/>
              </a:ext>
            </a:extLst>
          </p:cNvPr>
          <p:cNvSpPr>
            <a:spLocks noGrp="1"/>
          </p:cNvSpPr>
          <p:nvPr>
            <p:ph type="title"/>
          </p:nvPr>
        </p:nvSpPr>
        <p:spPr>
          <a:xfrm>
            <a:off x="0" y="857138"/>
            <a:ext cx="3994484" cy="4601183"/>
          </a:xfrm>
        </p:spPr>
        <p:txBody>
          <a:bodyPr vert="horz" lIns="91440" tIns="45720" rIns="91440" bIns="45720" rtlCol="0" anchor="ctr">
            <a:normAutofit/>
          </a:bodyPr>
          <a:lstStyle/>
          <a:p>
            <a:r>
              <a:rPr lang="en-US" sz="3600" dirty="0"/>
              <a:t>‘Plot’ program   PMTCT &amp; ART data, to spot and correct any unexplained </a:t>
            </a:r>
            <a:br>
              <a:rPr lang="en-US" sz="3600" dirty="0"/>
            </a:br>
            <a:r>
              <a:rPr lang="en-US" sz="3600" dirty="0"/>
              <a:t>year-on-year fluctuations in entries</a:t>
            </a:r>
          </a:p>
        </p:txBody>
      </p:sp>
      <p:pic>
        <p:nvPicPr>
          <p:cNvPr id="7" name="Picture 6">
            <a:extLst>
              <a:ext uri="{FF2B5EF4-FFF2-40B4-BE49-F238E27FC236}">
                <a16:creationId xmlns:a16="http://schemas.microsoft.com/office/drawing/2014/main" id="{986AACD8-83F7-1D4B-B090-7D943F2899B4}"/>
              </a:ext>
            </a:extLst>
          </p:cNvPr>
          <p:cNvPicPr>
            <a:picLocks noChangeAspect="1"/>
          </p:cNvPicPr>
          <p:nvPr/>
        </p:nvPicPr>
        <p:blipFill>
          <a:blip r:embed="rId3"/>
          <a:srcRect/>
          <a:stretch/>
        </p:blipFill>
        <p:spPr>
          <a:xfrm>
            <a:off x="3872822" y="111671"/>
            <a:ext cx="8193243" cy="5632399"/>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7C759C6B-A657-257F-8782-B3C1E774EF2E}"/>
              </a:ext>
            </a:extLst>
          </p:cNvPr>
          <p:cNvSpPr/>
          <p:nvPr/>
        </p:nvSpPr>
        <p:spPr>
          <a:xfrm>
            <a:off x="7632795" y="5458321"/>
            <a:ext cx="1539780" cy="285750"/>
          </a:xfrm>
          <a:prstGeom prst="rect">
            <a:avLst/>
          </a:prstGeom>
          <a:noFill/>
          <a:ln w="50800">
            <a:solidFill>
              <a:srgbClr val="E31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74514D3D-D897-52D5-129F-43F8A7DCC242}"/>
              </a:ext>
            </a:extLst>
          </p:cNvPr>
          <p:cNvPicPr>
            <a:picLocks noChangeAspect="1"/>
          </p:cNvPicPr>
          <p:nvPr/>
        </p:nvPicPr>
        <p:blipFill>
          <a:blip r:embed="rId4"/>
          <a:stretch>
            <a:fillRect/>
          </a:stretch>
        </p:blipFill>
        <p:spPr>
          <a:xfrm>
            <a:off x="218016" y="6073775"/>
            <a:ext cx="1409700" cy="647700"/>
          </a:xfrm>
          <a:prstGeom prst="rect">
            <a:avLst/>
          </a:prstGeom>
        </p:spPr>
      </p:pic>
      <p:pic>
        <p:nvPicPr>
          <p:cNvPr id="4" name="Picture 3">
            <a:extLst>
              <a:ext uri="{FF2B5EF4-FFF2-40B4-BE49-F238E27FC236}">
                <a16:creationId xmlns:a16="http://schemas.microsoft.com/office/drawing/2014/main" id="{7AD33713-5638-6B0C-ECD9-DCCCDFB94516}"/>
              </a:ext>
            </a:extLst>
          </p:cNvPr>
          <p:cNvPicPr>
            <a:picLocks noChangeAspect="1"/>
          </p:cNvPicPr>
          <p:nvPr/>
        </p:nvPicPr>
        <p:blipFill>
          <a:blip r:embed="rId5"/>
          <a:stretch>
            <a:fillRect/>
          </a:stretch>
        </p:blipFill>
        <p:spPr>
          <a:xfrm>
            <a:off x="10208690" y="6164915"/>
            <a:ext cx="1857375" cy="428625"/>
          </a:xfrm>
          <a:prstGeom prst="rect">
            <a:avLst/>
          </a:prstGeom>
        </p:spPr>
      </p:pic>
    </p:spTree>
    <p:extLst>
      <p:ext uri="{BB962C8B-B14F-4D97-AF65-F5344CB8AC3E}">
        <p14:creationId xmlns:p14="http://schemas.microsoft.com/office/powerpoint/2010/main" val="247163721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rg Chart 03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9" ma:contentTypeDescription="Create a new document." ma:contentTypeScope="" ma:versionID="fd2d0a4ae318738fa5f1ff72e65b2934">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37c2625be6a258cebd7413079fa12bc5"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SharedWithUsers xmlns="2ddeef39-65d3-4660-94f2-f063f949c57e">
      <UserInfo>
        <DisplayName>MTAKI, Victor</DisplayName>
        <AccountId>11876</AccountId>
        <AccountType/>
      </UserInfo>
      <UserInfo>
        <DisplayName>GOMEZ ANGUIANO, Alejandro</DisplayName>
        <AccountId>11873</AccountId>
        <AccountType/>
      </UserInfo>
      <UserInfo>
        <DisplayName>MORO, Liana</DisplayName>
        <AccountId>4650</AccountId>
        <AccountType/>
      </UserInfo>
      <UserInfo>
        <DisplayName>FEIZZADEH, Ali</DisplayName>
        <AccountId>248</AccountId>
        <AccountType/>
      </UserInfo>
      <UserInfo>
        <DisplayName>SABIN, Keith</DisplayName>
        <AccountId>25</AccountId>
        <AccountType/>
      </UserInfo>
      <UserInfo>
        <DisplayName>WANYEKI, Ian</DisplayName>
        <AccountId>197</AccountId>
        <AccountType/>
      </UserInfo>
      <UserInfo>
        <DisplayName>YAKUSIK, Anna</DisplayName>
        <AccountId>38</AccountId>
        <AccountType/>
      </UserInfo>
      <UserInfo>
        <DisplayName>MAHY, Mary</DisplayName>
        <AccountId>20</AccountId>
        <AccountType/>
      </UserInfo>
      <UserInfo>
        <DisplayName>KORENROMP, Eline Louise</DisplayName>
        <AccountId>7579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D867E9-52C9-4B0D-BE4C-526FCC179C2D}">
  <ds:schemaRefs>
    <ds:schemaRef ds:uri="288ef829-98c5-46d1-83dc-c2ef7c814da2"/>
    <ds:schemaRef ds:uri="2ddeef39-65d3-4660-94f2-f063f949c5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31B6C3-B9D9-4E31-B68E-3F5EB2C02401}">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4C047FA-0483-4BB4-B4D0-B9A44190D5FE}">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0</TotalTime>
  <Words>4267</Words>
  <Application>Microsoft Office PowerPoint</Application>
  <PresentationFormat>Widescreen</PresentationFormat>
  <Paragraphs>277</Paragraphs>
  <Slides>21</Slides>
  <Notes>19</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Arial</vt:lpstr>
      <vt:lpstr>Calibri</vt:lpstr>
      <vt:lpstr>Calibri (Body)</vt:lpstr>
      <vt:lpstr>Cambria</vt:lpstr>
      <vt:lpstr>Corbel</vt:lpstr>
      <vt:lpstr>Söhne</vt:lpstr>
      <vt:lpstr>Source Sans Pro</vt:lpstr>
      <vt:lpstr>Wingdings 2</vt:lpstr>
      <vt:lpstr>Custom Design</vt:lpstr>
      <vt:lpstr>Frame</vt:lpstr>
      <vt:lpstr>Org Chart 03 16x9</vt:lpstr>
      <vt:lpstr> Program and surveillance data collation &amp; data quality review  Anna Yakusik, Eline Korenromp UNAIDS, Data for Impact</vt:lpstr>
      <vt:lpstr>Purpose of estimation and projection models </vt:lpstr>
      <vt:lpstr>PowerPoint Presentation</vt:lpstr>
      <vt:lpstr>PowerPoint Presentation</vt:lpstr>
      <vt:lpstr>New HIV case diagnoses:  input to  CSAVR &amp; ECDC incidence models</vt:lpstr>
      <vt:lpstr>AIDS deaths: Which data are good to fit CSAVR?</vt:lpstr>
      <vt:lpstr>HIV and/or AIDS diagnoses:  validate the initial epidemic rise estimated by EPP</vt:lpstr>
      <vt:lpstr>EPP: ‘validate’ initial epidemic rise across  sub-populations</vt:lpstr>
      <vt:lpstr>‘Plot’ program   PMTCT &amp; ART data, to spot and correct any unexplained  year-on-year fluctuations in entries</vt:lpstr>
      <vt:lpstr>HIV tests in Antenatal Care (ANC)  Graphs to validate consistency across  ANC indicators </vt:lpstr>
      <vt:lpstr>Routine ANC testing  data:  Use only good-quality,  representative data/years for fitting EPP and fertility</vt:lpstr>
      <vt:lpstr>Useful validation is comparison of Spectrum-estimated births with program-reported births, ANC visits and number tested</vt:lpstr>
      <vt:lpstr>Advanced Options &gt; HIV-related Fertility &gt; Fit a Local Adjustment Factor, to fit Spectrum’s prevalence in pregnant women (driving PMTCT and pediatric estimates) to prevalence measured in routine ANC testing</vt:lpstr>
      <vt:lpstr>PMTCT coverage &gt;100% signals a problem</vt:lpstr>
      <vt:lpstr>95-95-95 Testing &amp; Treatment Cascade:  Spectrum Estimation and Data Quality Review (I)</vt:lpstr>
      <vt:lpstr>95-95-95 Cascade: Spectrum estimation &amp; Data Quality Review (II)</vt:lpstr>
      <vt:lpstr>Refining and validating adult ART data and estimated coverage</vt:lpstr>
      <vt:lpstr>Adult ART numbers: adjust based on Data Quality Audit</vt:lpstr>
      <vt:lpstr>What if final, full-year 2023 data are still pending?</vt:lpstr>
      <vt:lpstr>ART Dynamics</vt:lpstr>
      <vt:lpstr>PMTCT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estimates for children</dc:title>
  <dc:creator>Anna Yakusik</dc:creator>
  <cp:lastModifiedBy>KORENROMP, Eline Louise</cp:lastModifiedBy>
  <cp:revision>2</cp:revision>
  <dcterms:created xsi:type="dcterms:W3CDTF">2020-11-18T11:45:59Z</dcterms:created>
  <dcterms:modified xsi:type="dcterms:W3CDTF">2024-01-26T14:54:39Z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