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22"/>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73" r:id="rId17"/>
    <p:sldId id="269" r:id="rId18"/>
    <p:sldId id="270" r:id="rId19"/>
    <p:sldId id="271" r:id="rId20"/>
    <p:sldId id="272" r:id="rId2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9681" autoAdjust="0"/>
  </p:normalViewPr>
  <p:slideViewPr>
    <p:cSldViewPr snapToGrid="0">
      <p:cViewPr varScale="1">
        <p:scale>
          <a:sx n="60" d="100"/>
          <a:sy n="60" d="100"/>
        </p:scale>
        <p:origin x="696" y="40"/>
      </p:cViewPr>
      <p:guideLst>
        <p:guide orient="horz" pos="2160"/>
        <p:guide pos="3840"/>
      </p:guideLst>
    </p:cSldViewPr>
  </p:slideViewPr>
  <p:outlineViewPr>
    <p:cViewPr>
      <p:scale>
        <a:sx n="33" d="100"/>
        <a:sy n="33" d="100"/>
      </p:scale>
      <p:origin x="0" y="-13328"/>
    </p:cViewPr>
  </p:outlineViewPr>
  <p:notesTextViewPr>
    <p:cViewPr>
      <p:scale>
        <a:sx n="3" d="2"/>
        <a:sy n="3" d="2"/>
      </p:scale>
      <p:origin x="0" y="0"/>
    </p:cViewPr>
  </p:notesTextViewPr>
  <p:sorterViewPr>
    <p:cViewPr>
      <p:scale>
        <a:sx n="100" d="100"/>
        <a:sy n="100" d="100"/>
      </p:scale>
      <p:origin x="0" y="-2712"/>
    </p:cViewPr>
  </p:sorterViewPr>
  <p:notesViewPr>
    <p:cSldViewPr snapToGrid="0">
      <p:cViewPr varScale="1">
        <p:scale>
          <a:sx n="46" d="100"/>
          <a:sy n="46" d="100"/>
        </p:scale>
        <p:origin x="-2338"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9FAF3B-3171-4457-B287-DA2D270324A7}" type="datetimeFigureOut">
              <a:rPr lang="en-US"/>
              <a:pPr>
                <a:defRPr/>
              </a:pPr>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C27656-C19B-490B-9FA1-7EEC547D36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Здравствуйте. Я Гай Махайан из Avenir Health, один из соразработчиков инструмента Spectrum по эпиднадзору за случаями и регистрацией актов гражданского состояния, который называется CSAVR.</a:t>
            </a:r>
          </a:p>
          <a:p>
            <a:r>
              <a:rPr lang="ru-RU">
                <a:latin typeface="Arial" charset="0"/>
              </a:rPr>
              <a:t>CSAVR является одним из нескольких возможных источников данных о заболеваемости ВИЧ для Spectrum. В этом видео я расскажу о том, что происходит за кулисами, когда вы проводите подбор своего файла в CSAVR</a:t>
            </a:r>
            <a:endParaRPr lang="en-US">
              <a:latin typeface="Arial" charset="0"/>
            </a:endParaRP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644D84-C663-4F21-984A-DC36A94D99EB}"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a:latin typeface="Arial" charset="0"/>
              </a:rPr>
              <a:t>Вторым ключевым компонентом CSAVR является модель частоты диагнозов. Чтобы быть гибкой, тенденция диагностики задается в зависимости от пола, возраста, календарного времени и категорий CD4. Она состоит из трех частей: начальный импульс в форме колокола, вторая волна, следующая за  формой логистической кривой, плюс дополнительное тестирование, проводимое в случае развития оппортунистических инфекций и симптомов СПИДа. Это реализуется путем применения времени, когда начальный импульс диагностики достигает пика, масштабного коэффициента для начального импульса, максимального уровня диагностики в начальном импульсе, темпа роста для второй волны, долгосрочного уровня диагностики, времени перегиба второй волны, параметра для контроля уровня диагностики среди ЛЖВ с оппортунистическими инфекциями, соотношения числа диагнозов среди женщин и мужчин и частоты оппортунистических инфекций</a:t>
            </a:r>
            <a:r>
              <a:rPr lang="en-US" dirty="0"/>
              <a:t>.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4DCE9C-A95E-469E-81BF-9C7D0CD33DB3}"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Учитывая тенденции заболеваемости и диагностики, CSAVR позволяет прогнозировать смертность от ВИЧ и новые диагнозы ВИЧ как функцию с разбивкой по полу, возрасту и времени.</a:t>
            </a:r>
          </a:p>
          <a:p>
            <a:endParaRPr lang="ru-RU">
              <a:latin typeface="Arial" charset="0"/>
            </a:endParaRPr>
          </a:p>
          <a:p>
            <a:r>
              <a:rPr lang="ru-RU">
                <a:latin typeface="Arial" charset="0"/>
              </a:rPr>
              <a:t>Чтобы найти максимально реалистичные тенденции заболеваемости и диагностики, алгоритм подбора использует в качестве начальных предположений для параметров заболеваемости и диагностики наилучшие подборы, полученные при запуске CSAVR в данном файле Spectrum. Затем алгоритм CSAVR пробует альтернативные значения параметров и проверяет, насколько точно прогнозируемые результаты с течением времени соответствуют данным эпиднадзора и программ, введенным пользователем. Этот процесс продолжается до тех пор, пока улучшение параметров не прекратится</a:t>
            </a:r>
            <a:r>
              <a:rPr lang="en-US" sz="1000"/>
              <a:t>.</a:t>
            </a:r>
          </a:p>
          <a:p>
            <a:pPr eaLnBrk="1" hangingPunct="1">
              <a:spcBef>
                <a:spcPct val="0"/>
              </a:spcBef>
            </a:pPr>
            <a:endParaRPr lang="en-US"/>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355896-D297-4568-966A-7727FC021D3B}"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В CSAVR есть две альтернативные "цели" подбора кривых.</a:t>
            </a:r>
          </a:p>
          <a:p>
            <a:endParaRPr lang="ru-RU">
              <a:latin typeface="Arial" charset="0"/>
            </a:endParaRPr>
          </a:p>
          <a:p>
            <a:r>
              <a:rPr lang="ru-RU">
                <a:latin typeface="Arial" charset="0"/>
              </a:rPr>
              <a:t>Учебный прогон, который выполняется относительно быстро, и национальный прогон, который занимает больше времени.</a:t>
            </a:r>
          </a:p>
          <a:p>
            <a:endParaRPr lang="ru-RU">
              <a:latin typeface="Arial" charset="0"/>
            </a:endParaRPr>
          </a:p>
          <a:p>
            <a:r>
              <a:rPr lang="ru-RU">
                <a:latin typeface="Arial" charset="0"/>
              </a:rPr>
              <a:t>Рекомендуется начинать с учебного прогона. Для этого перед выполнением подбора нажмите на "Учебный прогон" в поле "Цель подбора" на странице "Подбор заболеваемости в CSAVR". CSAVR выполняет поиск в три этапа. Сначала для оптимизации запускается симплекс-алгоритм Нелдера-Мида. Он почти наверняка останавливается до схождения кривых, но дает хорошую отправную точку для алгоритма BFGS, который обычно работает быстро, если ввести качественные начальные предположение, поэтому объективная функция имеет хорошие свойства. CSAVR запускает BFGS несколько раз и обновляет дочерние вычисления из Spectrum между запусками. </a:t>
            </a:r>
          </a:p>
          <a:p>
            <a:endParaRPr lang="ru-RU">
              <a:latin typeface="Arial" charset="0"/>
            </a:endParaRPr>
          </a:p>
          <a:p>
            <a:r>
              <a:rPr lang="ru-RU">
                <a:latin typeface="Arial" charset="0"/>
              </a:rPr>
              <a:t>При Национальном прогоне выполняется учебный прогон и используется адаптивный подход Марковской цепи Монте-Карло для моделирования распределений исходов и оценок. Матрица ковариации предложения настраивается во время прогона. Этот параметр также может быть выбран в поле "Цель подбора" на странице "Подбор заболеваемости в CSAVR".  </a:t>
            </a:r>
          </a:p>
          <a:p>
            <a:endParaRPr lang="ru-RU">
              <a:latin typeface="Arial" charset="0"/>
            </a:endParaRPr>
          </a:p>
          <a:p>
            <a:r>
              <a:rPr lang="ru-RU">
                <a:latin typeface="Arial" charset="0"/>
              </a:rPr>
              <a:t>Во время подбора обновляется значение AIC, наилучший тренд, установленный на данный момент, и индикатор "прогресс подбора". После завершения подбора в CSAVR индикатор прогресса становится красным и показывает 100%.</a:t>
            </a:r>
            <a:endParaRPr lang="en-US">
              <a:latin typeface="Arial" charset="0"/>
            </a:endParaRP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D027F4-D713-4563-A319-BCC0255AB85F}"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CSAVR подберет историческую кривую заболеваемости для возрастной группы от 15 до 49 лет. И Spectrum, и CSAVR используют заранее установленные коэффициенты для распределения новых инфекций по полу и возрасту, сокращенно называемые коэффициентами заболеваемости по полу/возрасту (IRR). Иногда в CSAVR могут быть получены плохие подборы, если коэффициенты заболеваемости, установленные в модуле AIM файла Spectrum, были устаревшими. Чтобы решить эту проблему, у пользователей есть возможность корректировать IRR во время подгонки CSAVR. В этом случае в CSAVR соотношения по полу и возрасту могут изменяться с течением времени.</a:t>
            </a:r>
          </a:p>
          <a:p>
            <a:endParaRPr lang="ru-RU">
              <a:latin typeface="Arial" charset="0"/>
            </a:endParaRPr>
          </a:p>
          <a:p>
            <a:r>
              <a:rPr lang="ru-RU">
                <a:latin typeface="Arial" charset="0"/>
              </a:rPr>
              <a:t>На странице подбора в CSAVR выберите вкладку Подбор модели и установите флажок "Заболеваемость по полу" или "Заболеваемость по возрасту" или оба флажка. Когда в CSAVR проводится подбор данных с любым из этих флажков, в процедуру подбора добавляется дополнительный шаг, показанный красным цветом: </a:t>
            </a:r>
          </a:p>
          <a:p>
            <a:endParaRPr lang="ru-RU">
              <a:latin typeface="Arial" charset="0"/>
            </a:endParaRPr>
          </a:p>
          <a:p>
            <a:r>
              <a:rPr lang="ru-RU">
                <a:latin typeface="Arial" charset="0"/>
              </a:rPr>
              <a:t>После запуска алгоритма Нелдера-Мида и BFGS для оптимизации параметров заболеваемости и диагностики алгоритм Нелдера-Мида и BFGS, выполняется еще раз для оптимизации параметров коэффициента заболеваемости, а также параметров заболеваемости и диагностики. После этого, сохранив подогнанные значения IRR, процедура продолжается, как и раньше.</a:t>
            </a:r>
          </a:p>
          <a:p>
            <a:r>
              <a:rPr lang="ru-RU">
                <a:latin typeface="Arial" charset="0"/>
              </a:rPr>
              <a:t>Из-за этого дополнительного шага подбор может занять больше времени, вплоть до нескольких часов</a:t>
            </a:r>
            <a:r>
              <a:rPr lang="en-US">
                <a:ea typeface="Calibri" pitchFamily="34" charset="0"/>
                <a:cs typeface="Arial" charset="0"/>
              </a:rPr>
              <a:t>.</a:t>
            </a:r>
            <a:endParaRPr lang="en-US"/>
          </a:p>
          <a:p>
            <a:pPr eaLnBrk="1" hangingPunct="1">
              <a:spcBef>
                <a:spcPct val="0"/>
              </a:spcBef>
            </a:pPr>
            <a:endParaRPr lang="en-US"/>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CA53E7-D482-4125-B031-3C5E2526DC46}"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CSAVR предоставляет "Информационный критерий Акаике" (AIC) для выбора модели, чтобы помочь выбрать между моделями заболеваемости. </a:t>
            </a:r>
          </a:p>
          <a:p>
            <a:endParaRPr lang="ru-RU">
              <a:latin typeface="Arial" charset="0"/>
            </a:endParaRPr>
          </a:p>
          <a:p>
            <a:r>
              <a:rPr lang="ru-RU">
                <a:latin typeface="Arial" charset="0"/>
              </a:rPr>
              <a:t>В принципе, лучшей моделью является та, у которой наименьшее значение AIC. Однако, если абсолютная разница AIC между двумя моделями не превышает 10 пунктов, то, как правило, модели одинаково хороши, и можно выбрать любую из них. В этом случае вы можете принять решение, визуально проверив соответствие между данными и моделью на графиках.</a:t>
            </a:r>
          </a:p>
          <a:p>
            <a:endParaRPr lang="ru-RU">
              <a:latin typeface="Arial" charset="0"/>
            </a:endParaRPr>
          </a:p>
          <a:p>
            <a:r>
              <a:rPr lang="ru-RU">
                <a:latin typeface="Arial" charset="0"/>
              </a:rPr>
              <a:t>AIC для каждой из моделей отображается в поле "Информационный критерий Акаике". Они обновляются во время подбора</a:t>
            </a:r>
            <a:r>
              <a:rPr lang="en-US"/>
              <a:t>.</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EA08FD-1A25-4A57-B363-86B542DCCB59}"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На странице "Параметры модели" отображаются наилучшие значения параметров Заболеваемости и Диагностики, сохраненные после последнего прогона.</a:t>
            </a:r>
          </a:p>
          <a:p>
            <a:endParaRPr lang="ru-RU">
              <a:latin typeface="Arial" charset="0"/>
            </a:endParaRPr>
          </a:p>
          <a:p>
            <a:r>
              <a:rPr lang="ru-RU">
                <a:latin typeface="Arial" charset="0"/>
              </a:rPr>
              <a:t>Эта страница открывается после нажатия на кнопку "Параметры модели". По умолчанию в CSAVR принято допущение, что диагнозы были поставлены только после 1980 года. Этот год может быть изменен на более поздний, если есть твердое убеждение, что модель не должна исследовать возможность более раннего начала эпидемии. Другие параметры также могут быть изменены. Изменения сохраняются, если вы нажмете кнопку OK, но в противном случае отменяются.</a:t>
            </a:r>
          </a:p>
          <a:p>
            <a:endParaRPr lang="ru-RU">
              <a:latin typeface="Arial" charset="0"/>
            </a:endParaRPr>
          </a:p>
          <a:p>
            <a:r>
              <a:rPr lang="ru-RU">
                <a:latin typeface="Arial" charset="0"/>
              </a:rPr>
              <a:t>Примечание: влияние изменения параметров модели станет заметным после повторного подбора в CSAVR</a:t>
            </a:r>
            <a:r>
              <a:rPr lang="en-US"/>
              <a:t>. </a:t>
            </a:r>
          </a:p>
          <a:p>
            <a:pPr eaLnBrk="1" hangingPunct="1">
              <a:spcBef>
                <a:spcPct val="0"/>
              </a:spcBef>
            </a:pPr>
            <a:endParaRPr lang="en-US"/>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06423-1236-4D85-950E-2F4977443320}"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t>Для редактирования параметров заболеваемости MCMC следует открыть страницу Параметры модели после выбора Национального прогона. 'Выжигание дефекта' - это количество отбракованных образцов. Здесь также могут быть обновлены другие параметры.</a:t>
            </a:r>
          </a:p>
          <a:p>
            <a:endParaRPr lang="ru-RU"/>
          </a:p>
          <a:p>
            <a:r>
              <a:rPr lang="ru-RU"/>
              <a:t>Изменения сохраняются, если нажать кнопку OK.</a:t>
            </a:r>
            <a:r>
              <a:rPr lang="en-US"/>
              <a:t>.</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C1E19-CF0C-4E6A-98FF-C9DC0725A29F}"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t>Спасибо, что следите за тем, что делается под капотом в модели CSAVR. </a:t>
            </a:r>
          </a:p>
          <a:p>
            <a:r>
              <a:rPr lang="ru-RU"/>
              <a:t>Надеюсь, вы лучше поняли, как работает CSAVR!</a:t>
            </a:r>
            <a:endParaRPr lang="en-US"/>
          </a:p>
          <a:p>
            <a:pPr eaLnBrk="1" hangingPunct="1">
              <a:spcBef>
                <a:spcPct val="0"/>
              </a:spcBef>
            </a:pPr>
            <a:endParaRPr lang="en-US"/>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54ADAF-D5C3-43BE-87E3-390B143745E9}"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Основной задачей CSAVR является получение тенденции заболеваемости для Spectrum. Эта презентация будет посвящена процессу, с помощью которого CSAVR генерирует тенденцию заболеваемости, взаимосвязи между введенными вами данными и кривыми, которые генерирует CSAVR, а также опциям и элементам управления, которые позволяют вам как пользователю CSAVR влиять на этот процесс. Прежде чем начать, просмотрите презентации "Обновление файла Spectrum/AIM" и "Обновление прогнозов CSAVR", в которых содержится важная исходная информация для данной презентации. Если вы хотите получить более подробную информацию о моделях и их разработке, ЮНЭЙДС раз в два года выпускает приложение к журналу, в котором описываются новые методы, усовершенствования и доработки модуля AIM программы Spectrum, включая модели заболеваемости CSAVR и ПОП. Другие видеоматериалы и журнальные приложения доступны на веб-сайте ЮНЭЙДС HIV Tools. </a:t>
            </a:r>
          </a:p>
          <a:p>
            <a:endParaRPr lang="ru-RU">
              <a:latin typeface="Arial" charset="0"/>
            </a:endParaRPr>
          </a:p>
          <a:p>
            <a:r>
              <a:rPr lang="ru-RU">
                <a:latin typeface="Arial" charset="0"/>
              </a:rPr>
              <a:t>Темы, затронутые в данной презентации, перечислены здесь.</a:t>
            </a:r>
            <a:endParaRPr lang="en-US">
              <a:latin typeface="Arial" charset="0"/>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DF594-FC7A-4CDF-9A43-C7F0F2318FB5}"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Данные для ввода в CSAVR - это новые диагнозы ВИЧ, а также число смертей, обусловленных СПИДом, и распределение числа CD4 среди ЛЖВ, которым был впервые поставлен диагноз, или и то, и другое. </a:t>
            </a:r>
          </a:p>
          <a:p>
            <a:r>
              <a:rPr lang="ru-RU">
                <a:latin typeface="Arial" charset="0"/>
              </a:rPr>
              <a:t>На основе этих данных CSAVR построит кривую заболеваемости ВИЧ, которую перешлет в Spectrum. Поскольку доступными данными являются диагнозы, а не уровень базовой заболеваемости, CSAVR также необходимо оценить тенденцию в диагностике. Подбор объединенных оптимальных тенденции (заболеваемости и диагностики) проводится для отображения числа диагнозов и смертей (и, если применимо, числа CD4 при диагнозе), близких к данным эпиднадзора, при применении допущений Spectrum о естественной выживаемости, прогрессировании стадий ВИЧ, смертности, миграции рождаемости и т.д. Кривая заболеваемости и тенденции диагностики рассчитываются на основе определенных параметров, поэтому CSAVR использует наилучшие оценки параметров для прогнозирования на краткосрочную перспективу</a:t>
            </a:r>
            <a:r>
              <a:rPr lang="en-US"/>
              <a:t>.</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76F79B-1E83-444F-BCAE-53D02E4F82C9}"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Механизмы, моделируемые CSAVR, показаны на этой диаграмме. CSAVR отслеживает инфекции во взрослой популяции. Восприимчивые индивиды заражаются со скоростью лямбда. После заражения они попадают в категорию "ВИЧ-положительные, никогда не тестировавшиеся". Из этой категории они могут пройти диагноз во время планового тестирования или кампаний по тестированию, или в результате развития симптомов СПИДа или оппортунистических инфекций. Те, кому поставлен диагноз, могут напрямую перейти в категории "ЛЖВ, знающие о своем статусе, но не получающие АРТ". Люди в каждой категории могут умирать, в зависимости от статуса ВИЧ и лечения. </a:t>
            </a:r>
          </a:p>
          <a:p>
            <a:endParaRPr lang="ru-RU">
              <a:latin typeface="Arial" charset="0"/>
            </a:endParaRPr>
          </a:p>
          <a:p>
            <a:r>
              <a:rPr lang="ru-RU">
                <a:latin typeface="Arial" charset="0"/>
              </a:rPr>
              <a:t>В целом, модель состоит из двух компонентов: моделирование ВИЧ (например, возникновение новых инфекций и переход от одной стадии ВИЧ к другой) заимствовано из модели ПОП по возрасту/полу (также используется в ПОП), и моделирование диагностики, которое работает так же, как и модель Shiny90</a:t>
            </a:r>
            <a:r>
              <a:rPr lang="en-US"/>
              <a:t>.</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FD8D3C-A311-40EB-A838-6B9FC79FE9E7}"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atin typeface="Arial" charset="0"/>
              </a:rPr>
              <a:t>В CSAVR имеется четыре альтернативных варианта модели заболеваемости: двойная логистическая кривая, одинарная логистическая кривая, сплайны и R-логистическая модель. </a:t>
            </a:r>
          </a:p>
          <a:p>
            <a:r>
              <a:rPr lang="ru-RU">
                <a:latin typeface="Arial" charset="0"/>
              </a:rPr>
              <a:t>Эти 4 модели имеют разное количество параметров и разные свойства. </a:t>
            </a:r>
          </a:p>
          <a:p>
            <a:endParaRPr lang="ru-RU">
              <a:latin typeface="Arial" charset="0"/>
            </a:endParaRPr>
          </a:p>
          <a:p>
            <a:r>
              <a:rPr lang="ru-RU">
                <a:latin typeface="Arial" charset="0"/>
              </a:rPr>
              <a:t>Независимо от того, какая из 4 моделей заболеваемости выбрана, CSAVR применяет одну и ту же модель диагностики</a:t>
            </a:r>
            <a:r>
              <a:rPr lang="en-US"/>
              <a:t>.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0EFE7B-0D9D-40AE-9D26-9EAB732954DB}"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dirty="0">
                <a:latin typeface="Arial" charset="0"/>
              </a:rPr>
              <a:t>Двойная логистическая функция используется во многих моделях эпидемий. Она является хорошим вариантом для расчета заболеваемости в странах, где, согласно программным данным, заболеваемость уже достигла пика, снизилась и стабилизировалась или стабилизируется в будущем. Формула представляет собой произведение двух перестроенных логистических кривых. </a:t>
            </a:r>
          </a:p>
          <a:p>
            <a:r>
              <a:rPr lang="ru-RU" dirty="0">
                <a:latin typeface="Arial" charset="0"/>
              </a:rPr>
              <a:t>Она имеет 7 параметров</a:t>
            </a:r>
            <a:r>
              <a:rPr lang="en-US" dirty="0"/>
              <a:t>: </a:t>
            </a:r>
          </a:p>
          <a:p>
            <a:pPr>
              <a:buFontTx/>
              <a:buChar char="•"/>
            </a:pPr>
            <a:r>
              <a:rPr lang="ru-RU" dirty="0">
                <a:latin typeface="Arial" charset="0"/>
              </a:rPr>
              <a:t>Альфа - темп прироста в начале тенденции или в момент проникновения ВИЧ в страну; </a:t>
            </a:r>
          </a:p>
          <a:p>
            <a:pPr>
              <a:buFontTx/>
              <a:buChar char="•"/>
            </a:pPr>
            <a:r>
              <a:rPr lang="ru-RU" dirty="0">
                <a:latin typeface="Arial" charset="0"/>
              </a:rPr>
              <a:t>Бета - скорость схождения с асимптотой; </a:t>
            </a:r>
          </a:p>
          <a:p>
            <a:pPr>
              <a:buFontTx/>
              <a:buChar char="•"/>
            </a:pPr>
            <a:r>
              <a:rPr lang="ru-RU" dirty="0">
                <a:latin typeface="Arial" charset="0"/>
              </a:rPr>
              <a:t>t0 - время перегиба, когда кривизна меняет свой знак; </a:t>
            </a:r>
          </a:p>
          <a:p>
            <a:pPr>
              <a:buFontTx/>
              <a:buChar char="•"/>
            </a:pPr>
            <a:r>
              <a:rPr lang="ru-RU" dirty="0">
                <a:latin typeface="Arial" charset="0"/>
              </a:rPr>
              <a:t>a - параметр, контролирующий величину при достижении пика; </a:t>
            </a:r>
          </a:p>
          <a:p>
            <a:pPr>
              <a:buFontTx/>
              <a:buChar char="•"/>
            </a:pPr>
            <a:r>
              <a:rPr lang="ru-RU" dirty="0">
                <a:latin typeface="Arial" charset="0"/>
              </a:rPr>
              <a:t>b управляет магнитудой в течение большого времени; </a:t>
            </a:r>
          </a:p>
          <a:p>
            <a:pPr>
              <a:buFontTx/>
              <a:buChar char="•"/>
            </a:pPr>
            <a:r>
              <a:rPr lang="ru-RU" dirty="0">
                <a:latin typeface="Arial" charset="0"/>
              </a:rPr>
              <a:t>kappa1 и kappa2 - параметры формы</a:t>
            </a:r>
            <a:r>
              <a:rPr lang="en-US" dirty="0"/>
              <a:t>.</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4AC915-F7DF-4706-809D-DC0154ACF931}"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dirty="0">
                <a:latin typeface="Arial" charset="0"/>
              </a:rPr>
              <a:t>Одиночная логистическая кривая предназначена для условий, когда программные данные свидетельствуют о том, что заболеваемость продолжает расти до настоящего времени. </a:t>
            </a:r>
          </a:p>
          <a:p>
            <a:r>
              <a:rPr lang="ru-RU" dirty="0">
                <a:latin typeface="Arial" charset="0"/>
              </a:rPr>
              <a:t>Для подгонки этого варианта необходимы два параметра:</a:t>
            </a:r>
          </a:p>
          <a:p>
            <a:pPr>
              <a:buFontTx/>
              <a:buChar char="•"/>
            </a:pPr>
            <a:r>
              <a:rPr lang="ru-RU" dirty="0">
                <a:latin typeface="Arial" charset="0"/>
              </a:rPr>
              <a:t>асимптота или предел заболеваемости при увеличении времени - альфа, </a:t>
            </a:r>
          </a:p>
          <a:p>
            <a:pPr>
              <a:buFontTx/>
              <a:buChar char="•"/>
            </a:pPr>
            <a:r>
              <a:rPr lang="ru-RU" dirty="0">
                <a:latin typeface="Arial" charset="0"/>
              </a:rPr>
              <a:t>скорость схождения к этой асимптоте - бета.</a:t>
            </a:r>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5F978A-11E9-46A2-A621-CCF659A98964}"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a:latin typeface="Arial" charset="0"/>
              </a:rPr>
              <a:t>Третья модель заболеваемости в CSAVR представляет собой преобразованный сплайн, а именно сегментированные полиномы второго порядка. Сплайн имеет три узла и преобразуется, чтобы сохранить уровень заболеваемости в разумном диапазоне. Параметр определяется заболеваемостью в начале эпидемии, начальным наклоном, временем изменения кривизны или положением узлов и кривизны</a:t>
            </a:r>
            <a:r>
              <a:rPr lang="en-US" dirty="0"/>
              <a:t>.</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C812C-ACC0-4C0A-AFC9-51717FE84AC5}"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a:latin typeface="Arial" charset="0"/>
              </a:rPr>
              <a:t>Четвертый и последний вариант заболеваемости в CSAVR - r-логистическая кривая. При этом моделируется уровень передачи, как в ПОП. Заболеваемость пропорциональна распространенности, уровню передачи и охвату АРТ. Предполагается, что темпы передачи снижаются по мере увеличения охвата АРТ. Параметры определяют начальный импульс эпидемии, йоту, и уровень передачи, который имеет форму логистической кривой в логарифмической шкале. Мы имеем начальный уровень передачи, равновесный или высокий уровень передачи, время перегиба и скорость изменения уровня передачи в логарифмической шкале. Этот вариант модели подходит, когда данные программы позволяют предположить, что заболеваемость достигала пика более одного раза</a:t>
            </a:r>
            <a:r>
              <a:rPr lang="en-US" dirty="0"/>
              <a:t>.</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ACF2AA-0FB4-42D0-B691-7A0E331A760C}"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1"/>
          <p:cNvPicPr>
            <a:picLocks noChangeAspect="1" noChangeArrowheads="1"/>
          </p:cNvPicPr>
          <p:nvPr userDrawn="1"/>
        </p:nvPicPr>
        <p:blipFill>
          <a:blip r:embed="rId2"/>
          <a:srcRect/>
          <a:stretch>
            <a:fillRect/>
          </a:stretch>
        </p:blipFill>
        <p:spPr bwMode="auto">
          <a:xfrm>
            <a:off x="1341438" y="6292850"/>
            <a:ext cx="2117725" cy="398463"/>
          </a:xfrm>
          <a:prstGeom prst="rect">
            <a:avLst/>
          </a:prstGeom>
          <a:noFill/>
          <a:ln w="9525">
            <a:noFill/>
            <a:miter lim="800000"/>
            <a:headEnd/>
            <a:tailEnd/>
          </a:ln>
        </p:spPr>
      </p:pic>
      <p:pic>
        <p:nvPicPr>
          <p:cNvPr id="7" name="Picture 9"/>
          <p:cNvPicPr>
            <a:picLocks noChangeAspect="1"/>
          </p:cNvPicPr>
          <p:nvPr userDrawn="1"/>
        </p:nvPicPr>
        <p:blipFill>
          <a:blip r:embed="rId3"/>
          <a:srcRect/>
          <a:stretch>
            <a:fillRect/>
          </a:stretch>
        </p:blipFill>
        <p:spPr bwMode="auto">
          <a:xfrm>
            <a:off x="228600" y="6303963"/>
            <a:ext cx="1016000" cy="401637"/>
          </a:xfrm>
          <a:prstGeom prst="rect">
            <a:avLst/>
          </a:prstGeom>
          <a:noFill/>
          <a:ln w="9525">
            <a:noFill/>
            <a:miter lim="800000"/>
            <a:headEnd/>
            <a:tailEnd/>
          </a:ln>
        </p:spPr>
      </p:pic>
      <p:pic>
        <p:nvPicPr>
          <p:cNvPr id="8" name="Picture 10" descr="A drawing of a person&#10;&#10;Description automatically generated"/>
          <p:cNvPicPr>
            <a:picLocks noChangeAspect="1"/>
          </p:cNvPicPr>
          <p:nvPr userDrawn="1"/>
        </p:nvPicPr>
        <p:blipFill>
          <a:blip r:embed="rId4"/>
          <a:srcRect/>
          <a:stretch>
            <a:fillRect/>
          </a:stretch>
        </p:blipFill>
        <p:spPr bwMode="auto">
          <a:xfrm>
            <a:off x="9983788" y="6396038"/>
            <a:ext cx="1979612" cy="295275"/>
          </a:xfrm>
          <a:prstGeom prst="rect">
            <a:avLst/>
          </a:prstGeom>
          <a:noFill/>
          <a:ln w="9525">
            <a:noFill/>
            <a:miter lim="800000"/>
            <a:headEnd/>
            <a:tailEnd/>
          </a:ln>
        </p:spPr>
      </p:pic>
      <p:sp>
        <p:nvSpPr>
          <p:cNvPr id="2" name="Title 1"/>
          <p:cNvSpPr>
            <a:spLocks noGrp="1"/>
          </p:cNvSpPr>
          <p:nvPr>
            <p:ph type="ctrTitle"/>
          </p:nvPr>
        </p:nvSpPr>
        <p:spPr>
          <a:xfrm>
            <a:off x="1069848" y="1298448"/>
            <a:ext cx="7315200" cy="3255264"/>
          </a:xfrm>
        </p:spPr>
        <p:txBody>
          <a:bodyPr anchor="b"/>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Footer Placeholder 4"/>
          <p:cNvSpPr>
            <a:spLocks noGrp="1"/>
          </p:cNvSpPr>
          <p:nvPr>
            <p:ph type="ftr" sz="quarter" idx="10"/>
          </p:nvPr>
        </p:nvSpPr>
        <p:spPr/>
        <p:txBody>
          <a:bodyPr/>
          <a:lstStyle>
            <a:lvl1pPr>
              <a:defRPr/>
            </a:lvl1pPr>
          </a:lstStyle>
          <a:p>
            <a:pPr>
              <a:defRPr/>
            </a:pPr>
            <a:r>
              <a:rPr lang="en-US"/>
              <a:t>2021 HIV Estimates</a:t>
            </a:r>
          </a:p>
        </p:txBody>
      </p:sp>
    </p:spTree>
  </p:cSld>
  <p:clrMapOvr>
    <a:masterClrMapping/>
  </p:clrMapOvr>
  <p:transition advTm="825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advTm="825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advTm="825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10634663" y="6356350"/>
            <a:ext cx="1530350" cy="365125"/>
          </a:xfrm>
          <a:prstGeom prst="rect">
            <a:avLst/>
          </a:prstGeom>
        </p:spPr>
        <p:txBody>
          <a:bodyPr/>
          <a:lstStyle>
            <a:lvl1pPr fontAlgn="auto">
              <a:spcBef>
                <a:spcPts val="0"/>
              </a:spcBef>
              <a:spcAft>
                <a:spcPts val="0"/>
              </a:spcAft>
              <a:defRPr>
                <a:latin typeface="+mn-lt"/>
                <a:cs typeface="+mn-cs"/>
              </a:defRPr>
            </a:lvl1pPr>
          </a:lstStyle>
          <a:p>
            <a:pPr>
              <a:defRPr/>
            </a:pPr>
            <a:fld id="{F6978691-D771-42FC-AA01-A54CB99A8D45}" type="slidenum">
              <a:rPr lang="en-US"/>
              <a:pPr>
                <a:defRPr/>
              </a:pPr>
              <a:t>‹#›</a:t>
            </a:fld>
            <a:endParaRPr lang="en-US"/>
          </a:p>
        </p:txBody>
      </p:sp>
    </p:spTree>
  </p:cSld>
  <p:clrMapOvr>
    <a:masterClrMapping/>
  </p:clrMapOvr>
  <p:transition advTm="825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advTm="825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advTm="825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advTm="825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advTm="825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261938"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08D509A4-0F50-4EC3-A2C6-3D0493A3D008}" type="datetimeFigureOut">
              <a:rPr lang="en-US"/>
              <a:pPr>
                <a:defRPr/>
              </a:pPr>
              <a:t>5/2/2023</a:t>
            </a:fld>
            <a:endParaRPr lang="en-US"/>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a:xfrm>
            <a:off x="10634663" y="6356350"/>
            <a:ext cx="1530350" cy="365125"/>
          </a:xfrm>
          <a:prstGeom prst="rect">
            <a:avLst/>
          </a:prstGeom>
        </p:spPr>
        <p:txBody>
          <a:bodyPr/>
          <a:lstStyle>
            <a:lvl1pPr fontAlgn="auto">
              <a:spcBef>
                <a:spcPts val="0"/>
              </a:spcBef>
              <a:spcAft>
                <a:spcPts val="0"/>
              </a:spcAft>
              <a:defRPr>
                <a:latin typeface="+mn-lt"/>
                <a:cs typeface="+mn-cs"/>
              </a:defRPr>
            </a:lvl1pPr>
          </a:lstStyle>
          <a:p>
            <a:pPr>
              <a:defRPr/>
            </a:pPr>
            <a:fld id="{E728099B-1888-4920-876F-F9FACC937A56}" type="slidenum">
              <a:rPr lang="en-US"/>
              <a:pPr>
                <a:defRPr/>
              </a:pPr>
              <a:t>‹#›</a:t>
            </a:fld>
            <a:endParaRPr lang="en-US"/>
          </a:p>
        </p:txBody>
      </p:sp>
    </p:spTree>
  </p:cSld>
  <p:clrMapOvr>
    <a:masterClrMapping/>
  </p:clrMapOvr>
  <p:transition advTm="825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advTm="825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10"/>
          </p:nvPr>
        </p:nvSpPr>
        <p:spPr>
          <a:xfrm>
            <a:off x="3498850" y="6356350"/>
            <a:ext cx="5911850" cy="365125"/>
          </a:xfrm>
        </p:spPr>
        <p:txBody>
          <a:bodyPr/>
          <a:lstStyle>
            <a:lvl1pPr>
              <a:defRPr/>
            </a:lvl1pPr>
          </a:lstStyle>
          <a:p>
            <a:pPr>
              <a:defRPr/>
            </a:pPr>
            <a:endParaRPr lang="en-US"/>
          </a:p>
        </p:txBody>
      </p:sp>
    </p:spTree>
  </p:cSld>
  <p:clrMapOvr>
    <a:masterClrMapping/>
  </p:clrMapOvr>
  <p:transition advTm="825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8825"/>
            <a:ext cx="3443288"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763" y="758825"/>
            <a:ext cx="38417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p:cNvSpPr>
            <a:spLocks noGrp="1"/>
          </p:cNvSpPr>
          <p:nvPr>
            <p:ph type="body" idx="1"/>
          </p:nvPr>
        </p:nvSpPr>
        <p:spPr bwMode="auto">
          <a:xfrm>
            <a:off x="3868738" y="863600"/>
            <a:ext cx="7315200" cy="5121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868738" y="6356350"/>
            <a:ext cx="591185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50000"/>
                    <a:lumOff val="50000"/>
                  </a:schemeClr>
                </a:solidFill>
                <a:latin typeface="+mn-lt"/>
                <a:cs typeface="+mn-cs"/>
              </a:defRPr>
            </a:lvl1pPr>
          </a:lstStyle>
          <a:p>
            <a:pPr>
              <a:defRPr/>
            </a:pPr>
            <a:endParaRPr lang="en-US"/>
          </a:p>
        </p:txBody>
      </p:sp>
      <p:pic>
        <p:nvPicPr>
          <p:cNvPr id="1031" name="Picture 11"/>
          <p:cNvPicPr>
            <a:picLocks noChangeAspect="1" noChangeArrowheads="1"/>
          </p:cNvPicPr>
          <p:nvPr userDrawn="1"/>
        </p:nvPicPr>
        <p:blipFill>
          <a:blip r:embed="rId13"/>
          <a:srcRect/>
          <a:stretch>
            <a:fillRect/>
          </a:stretch>
        </p:blipFill>
        <p:spPr bwMode="auto">
          <a:xfrm>
            <a:off x="1341438" y="6292850"/>
            <a:ext cx="2117725" cy="398463"/>
          </a:xfrm>
          <a:prstGeom prst="rect">
            <a:avLst/>
          </a:prstGeom>
          <a:noFill/>
          <a:ln w="9525">
            <a:noFill/>
            <a:miter lim="800000"/>
            <a:headEnd/>
            <a:tailEnd/>
          </a:ln>
        </p:spPr>
      </p:pic>
      <p:pic>
        <p:nvPicPr>
          <p:cNvPr id="1032" name="Picture 9"/>
          <p:cNvPicPr>
            <a:picLocks noChangeAspect="1"/>
          </p:cNvPicPr>
          <p:nvPr userDrawn="1"/>
        </p:nvPicPr>
        <p:blipFill>
          <a:blip r:embed="rId14"/>
          <a:srcRect/>
          <a:stretch>
            <a:fillRect/>
          </a:stretch>
        </p:blipFill>
        <p:spPr bwMode="auto">
          <a:xfrm>
            <a:off x="228600" y="6303963"/>
            <a:ext cx="1016000" cy="401637"/>
          </a:xfrm>
          <a:prstGeom prst="rect">
            <a:avLst/>
          </a:prstGeom>
          <a:noFill/>
          <a:ln w="9525">
            <a:noFill/>
            <a:miter lim="800000"/>
            <a:headEnd/>
            <a:tailEnd/>
          </a:ln>
        </p:spPr>
      </p:pic>
      <p:pic>
        <p:nvPicPr>
          <p:cNvPr id="1033" name="Picture 10" descr="A drawing of a person&#10;&#10;Description automatically generated"/>
          <p:cNvPicPr>
            <a:picLocks noChangeAspect="1"/>
          </p:cNvPicPr>
          <p:nvPr userDrawn="1"/>
        </p:nvPicPr>
        <p:blipFill>
          <a:blip r:embed="rId15"/>
          <a:srcRect/>
          <a:stretch>
            <a:fillRect/>
          </a:stretch>
        </p:blipFill>
        <p:spPr bwMode="auto">
          <a:xfrm>
            <a:off x="9983788" y="6396038"/>
            <a:ext cx="1979612" cy="295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45" r:id="rId3"/>
    <p:sldLayoutId id="2147483846" r:id="rId4"/>
    <p:sldLayoutId id="2147483847" r:id="rId5"/>
    <p:sldLayoutId id="2147483848" r:id="rId6"/>
    <p:sldLayoutId id="2147483854" r:id="rId7"/>
    <p:sldLayoutId id="2147483849" r:id="rId8"/>
    <p:sldLayoutId id="2147483855" r:id="rId9"/>
    <p:sldLayoutId id="2147483850" r:id="rId10"/>
    <p:sldLayoutId id="2147483851" r:id="rId11"/>
  </p:sldLayoutIdLst>
  <p:transition advTm="8255000"/>
  <p:hf sldNum="0" hdr="0" ftr="0" dt="0"/>
  <p:txStyles>
    <p:titleStyle>
      <a:lvl1pPr algn="l" rtl="0" eaLnBrk="0" fontAlgn="base" hangingPunct="0">
        <a:lnSpc>
          <a:spcPct val="90000"/>
        </a:lnSpc>
        <a:spcBef>
          <a:spcPct val="0"/>
        </a:spcBef>
        <a:spcAft>
          <a:spcPct val="0"/>
        </a:spcAft>
        <a:defRPr sz="36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600">
          <a:solidFill>
            <a:srgbClr val="FFFFFF"/>
          </a:solidFill>
          <a:latin typeface="Corbel" pitchFamily="34" charset="0"/>
        </a:defRPr>
      </a:lvl2pPr>
      <a:lvl3pPr algn="l" rtl="0" eaLnBrk="0" fontAlgn="base" hangingPunct="0">
        <a:lnSpc>
          <a:spcPct val="90000"/>
        </a:lnSpc>
        <a:spcBef>
          <a:spcPct val="0"/>
        </a:spcBef>
        <a:spcAft>
          <a:spcPct val="0"/>
        </a:spcAft>
        <a:defRPr sz="3600">
          <a:solidFill>
            <a:srgbClr val="FFFFFF"/>
          </a:solidFill>
          <a:latin typeface="Corbel" pitchFamily="34" charset="0"/>
        </a:defRPr>
      </a:lvl3pPr>
      <a:lvl4pPr algn="l" rtl="0" eaLnBrk="0" fontAlgn="base" hangingPunct="0">
        <a:lnSpc>
          <a:spcPct val="90000"/>
        </a:lnSpc>
        <a:spcBef>
          <a:spcPct val="0"/>
        </a:spcBef>
        <a:spcAft>
          <a:spcPct val="0"/>
        </a:spcAft>
        <a:defRPr sz="3600">
          <a:solidFill>
            <a:srgbClr val="FFFFFF"/>
          </a:solidFill>
          <a:latin typeface="Corbel" pitchFamily="34" charset="0"/>
        </a:defRPr>
      </a:lvl4pPr>
      <a:lvl5pPr algn="l" rtl="0" eaLnBrk="0" fontAlgn="base" hangingPunct="0">
        <a:lnSpc>
          <a:spcPct val="90000"/>
        </a:lnSpc>
        <a:spcBef>
          <a:spcPct val="0"/>
        </a:spcBef>
        <a:spcAft>
          <a:spcPct val="0"/>
        </a:spcAft>
        <a:defRPr sz="3600">
          <a:solidFill>
            <a:srgbClr val="FFFFFF"/>
          </a:solidFill>
          <a:latin typeface="Corbel" pitchFamily="34" charset="0"/>
        </a:defRPr>
      </a:lvl5pPr>
      <a:lvl6pPr marL="457200" algn="l" rtl="0" fontAlgn="base">
        <a:lnSpc>
          <a:spcPct val="90000"/>
        </a:lnSpc>
        <a:spcBef>
          <a:spcPct val="0"/>
        </a:spcBef>
        <a:spcAft>
          <a:spcPct val="0"/>
        </a:spcAft>
        <a:defRPr sz="3600">
          <a:solidFill>
            <a:srgbClr val="FFFFFF"/>
          </a:solidFill>
          <a:latin typeface="Corbel" pitchFamily="34" charset="0"/>
        </a:defRPr>
      </a:lvl6pPr>
      <a:lvl7pPr marL="914400" algn="l" rtl="0" fontAlgn="base">
        <a:lnSpc>
          <a:spcPct val="90000"/>
        </a:lnSpc>
        <a:spcBef>
          <a:spcPct val="0"/>
        </a:spcBef>
        <a:spcAft>
          <a:spcPct val="0"/>
        </a:spcAft>
        <a:defRPr sz="3600">
          <a:solidFill>
            <a:srgbClr val="FFFFFF"/>
          </a:solidFill>
          <a:latin typeface="Corbel" pitchFamily="34" charset="0"/>
        </a:defRPr>
      </a:lvl7pPr>
      <a:lvl8pPr marL="1371600" algn="l" rtl="0" fontAlgn="base">
        <a:lnSpc>
          <a:spcPct val="90000"/>
        </a:lnSpc>
        <a:spcBef>
          <a:spcPct val="0"/>
        </a:spcBef>
        <a:spcAft>
          <a:spcPct val="0"/>
        </a:spcAft>
        <a:defRPr sz="3600">
          <a:solidFill>
            <a:srgbClr val="FFFFFF"/>
          </a:solidFill>
          <a:latin typeface="Corbel" pitchFamily="34" charset="0"/>
        </a:defRPr>
      </a:lvl8pPr>
      <a:lvl9pPr marL="1828800" algn="l" rtl="0" fontAlgn="base">
        <a:lnSpc>
          <a:spcPct val="90000"/>
        </a:lnSpc>
        <a:spcBef>
          <a:spcPct val="0"/>
        </a:spcBef>
        <a:spcAft>
          <a:spcPct val="0"/>
        </a:spcAft>
        <a:defRPr sz="3600">
          <a:solidFill>
            <a:srgbClr val="FFFFFF"/>
          </a:solidFill>
          <a:latin typeface="Corbel" pitchFamily="34" charset="0"/>
        </a:defRPr>
      </a:lvl9pPr>
    </p:titleStyle>
    <p:bodyStyle>
      <a:lvl1pPr marL="182563" indent="-182563" algn="l" rtl="0" eaLnBrk="0" fontAlgn="base" hangingPunct="0">
        <a:lnSpc>
          <a:spcPct val="90000"/>
        </a:lnSpc>
        <a:spcBef>
          <a:spcPts val="1200"/>
        </a:spcBef>
        <a:spcAft>
          <a:spcPct val="0"/>
        </a:spcAft>
        <a:buClr>
          <a:schemeClr val="accent1"/>
        </a:buClr>
        <a:buFont typeface="Wingdings 2" pitchFamily="18"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pitchFamily="18"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pitchFamily="18"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pitchFamily="18"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NULL"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2.xml"/><Relationship Id="rId7"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audio" Target="NULL"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NULL"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avenirhealth.org/Download/Spectrum/Manuals/SpectrumManualE.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NULL"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975" y="1298575"/>
            <a:ext cx="7315200" cy="3254375"/>
          </a:xfrm>
        </p:spPr>
        <p:txBody>
          <a:bodyPr wrap="square" numCol="1" anchorCtr="0" compatLnSpc="1">
            <a:prstTxWarp prst="textNoShape">
              <a:avLst/>
            </a:prstTxWarp>
          </a:bodyPr>
          <a:lstStyle/>
          <a:p>
            <a:pPr eaLnBrk="1" hangingPunct="1">
              <a:defRPr/>
            </a:pPr>
            <a:r>
              <a:rPr lang="ru-RU">
                <a:latin typeface="Arial" charset="0"/>
              </a:rPr>
              <a:t>Что под капотом</a:t>
            </a:r>
            <a:r>
              <a:rPr lang="en-US"/>
              <a:t>: CSAVR</a:t>
            </a:r>
            <a:endParaRPr lang="ru-RU"/>
          </a:p>
        </p:txBody>
      </p:sp>
      <p:sp>
        <p:nvSpPr>
          <p:cNvPr id="14338" name="Subtitle 2"/>
          <p:cNvSpPr>
            <a:spLocks noGrp="1"/>
          </p:cNvSpPr>
          <p:nvPr>
            <p:ph type="subTitle" idx="1"/>
          </p:nvPr>
        </p:nvSpPr>
        <p:spPr>
          <a:xfrm>
            <a:off x="1100138" y="4670425"/>
            <a:ext cx="7315200" cy="914400"/>
          </a:xfrm>
        </p:spPr>
        <p:txBody>
          <a:bodyPr/>
          <a:lstStyle/>
          <a:p>
            <a:pPr eaLnBrk="1" hangingPunct="1"/>
            <a:r>
              <a:rPr lang="ru-RU">
                <a:solidFill>
                  <a:srgbClr val="D9F1F6"/>
                </a:solidFill>
                <a:latin typeface="Arial" charset="0"/>
              </a:rPr>
              <a:t>21</a:t>
            </a:r>
            <a:r>
              <a:rPr lang="fr-CH">
                <a:solidFill>
                  <a:srgbClr val="D9F1F6"/>
                </a:solidFill>
              </a:rPr>
              <a:t> </a:t>
            </a:r>
            <a:r>
              <a:rPr lang="ru-RU">
                <a:solidFill>
                  <a:srgbClr val="D9F1F6"/>
                </a:solidFill>
                <a:latin typeface="Arial" charset="0"/>
              </a:rPr>
              <a:t>декабря</a:t>
            </a:r>
            <a:r>
              <a:rPr lang="fr-CH">
                <a:solidFill>
                  <a:srgbClr val="D9F1F6"/>
                </a:solidFill>
              </a:rPr>
              <a:t> </a:t>
            </a:r>
            <a:r>
              <a:rPr lang="ru-RU">
                <a:solidFill>
                  <a:srgbClr val="D9F1F6"/>
                </a:solidFill>
                <a:latin typeface="Arial" charset="0"/>
              </a:rPr>
              <a:t>2021 г.</a:t>
            </a:r>
            <a:r>
              <a:rPr lang="fr-CH">
                <a:solidFill>
                  <a:srgbClr val="D9F1F6"/>
                </a:solidFill>
              </a:rPr>
              <a:t>, </a:t>
            </a:r>
            <a:r>
              <a:rPr lang="ru-RU">
                <a:solidFill>
                  <a:srgbClr val="D9F1F6"/>
                </a:solidFill>
                <a:latin typeface="Arial" charset="0"/>
              </a:rPr>
              <a:t>для раунда оценок в связи с ВИЧ в</a:t>
            </a:r>
            <a:r>
              <a:rPr lang="fr-CH">
                <a:solidFill>
                  <a:srgbClr val="D9F1F6"/>
                </a:solidFill>
              </a:rPr>
              <a:t> </a:t>
            </a:r>
            <a:r>
              <a:rPr lang="ru-RU">
                <a:solidFill>
                  <a:srgbClr val="D9F1F6"/>
                </a:solidFill>
                <a:latin typeface="Arial" charset="0"/>
              </a:rPr>
              <a:t>2022</a:t>
            </a:r>
            <a:r>
              <a:rPr lang="fr-CH">
                <a:solidFill>
                  <a:srgbClr val="D9F1F6"/>
                </a:solidFill>
              </a:rPr>
              <a:t> </a:t>
            </a:r>
            <a:r>
              <a:rPr lang="ru-RU">
                <a:solidFill>
                  <a:srgbClr val="D9F1F6"/>
                </a:solidFill>
                <a:latin typeface="Arial" charset="0"/>
              </a:rPr>
              <a:t>году</a:t>
            </a:r>
          </a:p>
        </p:txBody>
      </p:sp>
      <p:pic>
        <p:nvPicPr>
          <p:cNvPr id="15" name="Shape">
            <a:hlinkClick r:id="" action="ppaction://media"/>
          </p:cNvPr>
          <p:cNvPicPr>
            <a:picLocks noRot="1" noChangeAspect="1"/>
          </p:cNvPicPr>
          <p:nvPr>
            <a:videoFile r:link="rId1"/>
          </p:nvPr>
        </p:nvPicPr>
        <p:blipFill>
          <a:blip r:embed="rId4"/>
          <a:srcRect/>
          <a:stretch>
            <a:fillRect/>
          </a:stretch>
        </p:blipFill>
        <p:spPr bwMode="auto">
          <a:xfrm>
            <a:off x="9906000" y="5143500"/>
            <a:ext cx="2286000" cy="1714500"/>
          </a:xfrm>
          <a:prstGeom prst="rect">
            <a:avLst/>
          </a:prstGeom>
          <a:noFill/>
          <a:ln w="9525">
            <a:noFill/>
            <a:miter lim="800000"/>
            <a:headEnd/>
            <a:tailEnd/>
          </a:ln>
        </p:spPr>
      </p:pic>
    </p:spTree>
  </p:cSld>
  <p:clrMapOvr>
    <a:masterClrMapping/>
  </p:clrMapOvr>
  <p:transition advTm="407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ru-RU" sz="3200"/>
              <a:t>Модели заболеваемости и диагностики</a:t>
            </a:r>
            <a:r>
              <a:rPr lang="en-US" sz="3200"/>
              <a:t> CSAVR :</a:t>
            </a:r>
            <a:br>
              <a:rPr lang="en-US" sz="3200"/>
            </a:br>
            <a:br>
              <a:rPr lang="en-US"/>
            </a:br>
            <a:r>
              <a:rPr lang="ru-RU" b="1">
                <a:solidFill>
                  <a:srgbClr val="773804"/>
                </a:solidFill>
              </a:rPr>
              <a:t>Модель диагностики</a:t>
            </a:r>
            <a:endParaRPr lang="en-US" b="1">
              <a:solidFill>
                <a:srgbClr val="773804"/>
              </a:solidFill>
            </a:endParaRPr>
          </a:p>
        </p:txBody>
      </p:sp>
      <p:sp>
        <p:nvSpPr>
          <p:cNvPr id="32770" name="Content Placeholder 2"/>
          <p:cNvSpPr>
            <a:spLocks noGrp="1"/>
          </p:cNvSpPr>
          <p:nvPr>
            <p:ph idx="1"/>
          </p:nvPr>
        </p:nvSpPr>
        <p:spPr>
          <a:xfrm>
            <a:off x="3503613" y="412750"/>
            <a:ext cx="3930650" cy="2847975"/>
          </a:xfrm>
        </p:spPr>
        <p:txBody>
          <a:bodyPr/>
          <a:lstStyle/>
          <a:p>
            <a:pPr marL="0" indent="0" eaLnBrk="1" hangingPunct="1">
              <a:buFont typeface="Wingdings 2" pitchFamily="18" charset="2"/>
              <a:buNone/>
            </a:pPr>
            <a:r>
              <a:rPr lang="ru-RU" sz="1800"/>
              <a:t>Модель частоты диагнозов состоит из трех частей</a:t>
            </a:r>
            <a:r>
              <a:rPr lang="en-US" sz="1800"/>
              <a:t>:</a:t>
            </a:r>
          </a:p>
          <a:p>
            <a:pPr marL="0" indent="0" eaLnBrk="1" hangingPunct="1">
              <a:buFont typeface="Corbel" pitchFamily="34" charset="0"/>
              <a:buAutoNum type="arabicPeriod"/>
            </a:pPr>
            <a:r>
              <a:rPr lang="ru-RU" sz="1800"/>
              <a:t>Первоначальный «всплеск» тестирования на ВИЧ</a:t>
            </a:r>
            <a:endParaRPr lang="en-US" sz="1800"/>
          </a:p>
          <a:p>
            <a:pPr marL="0" indent="0" eaLnBrk="1" hangingPunct="1">
              <a:buFont typeface="Corbel" pitchFamily="34" charset="0"/>
              <a:buAutoNum type="arabicPeriod"/>
            </a:pPr>
            <a:r>
              <a:rPr lang="ru-RU" sz="1800"/>
              <a:t>«Вторая волна» тестирования на ВИЧ, которая соответствует логистической кривой</a:t>
            </a:r>
            <a:endParaRPr lang="en-US" sz="1800"/>
          </a:p>
          <a:p>
            <a:pPr marL="0" indent="0" eaLnBrk="1" hangingPunct="1">
              <a:buFont typeface="Corbel" pitchFamily="34" charset="0"/>
              <a:buAutoNum type="arabicPeriod"/>
            </a:pPr>
            <a:r>
              <a:rPr lang="ru-RU" sz="1800"/>
              <a:t>Тестирование на ВИЧ при развитии оппортунистических инфекций</a:t>
            </a:r>
            <a:endParaRPr lang="en-US" sz="1800"/>
          </a:p>
        </p:txBody>
      </p:sp>
      <p:graphicFrame>
        <p:nvGraphicFramePr>
          <p:cNvPr id="4" name="Table 6"/>
          <p:cNvGraphicFramePr>
            <a:graphicFrameLocks noGrp="1" noChangeAspect="1"/>
          </p:cNvGraphicFramePr>
          <p:nvPr>
            <p:extLst>
              <p:ext uri="{D42A27DB-BD31-4B8C-83A1-F6EECF244321}">
                <p14:modId xmlns:p14="http://schemas.microsoft.com/office/powerpoint/2010/main" val="3891233830"/>
              </p:ext>
            </p:extLst>
          </p:nvPr>
        </p:nvGraphicFramePr>
        <p:xfrm>
          <a:off x="6400868" y="2249751"/>
          <a:ext cx="5279957" cy="4206240"/>
        </p:xfrm>
        <a:graphic>
          <a:graphicData uri="http://schemas.openxmlformats.org/drawingml/2006/table">
            <a:tbl>
              <a:tblPr firstRow="1" bandRow="1">
                <a:tableStyleId>{74C1A8A3-306A-4EB7-A6B1-4F7E0EB9C5D6}</a:tableStyleId>
              </a:tblPr>
              <a:tblGrid>
                <a:gridCol w="656179">
                  <a:extLst>
                    <a:ext uri="{9D8B030D-6E8A-4147-A177-3AD203B41FA5}">
                      <a16:colId xmlns:a16="http://schemas.microsoft.com/office/drawing/2014/main" val="20000"/>
                    </a:ext>
                  </a:extLst>
                </a:gridCol>
                <a:gridCol w="4623778">
                  <a:extLst>
                    <a:ext uri="{9D8B030D-6E8A-4147-A177-3AD203B41FA5}">
                      <a16:colId xmlns:a16="http://schemas.microsoft.com/office/drawing/2014/main" val="20001"/>
                    </a:ext>
                  </a:extLst>
                </a:gridCol>
              </a:tblGrid>
              <a:tr h="268375">
                <a:tc gridSpan="2">
                  <a:txBody>
                    <a:bodyPr/>
                    <a:lstStyle/>
                    <a:p>
                      <a:r>
                        <a:rPr lang="ru-RU" sz="1400" dirty="0"/>
                        <a:t>Параметры модели диагностики</a:t>
                      </a:r>
                      <a:endParaRPr lang="en-US" sz="1400" dirty="0"/>
                    </a:p>
                  </a:txBody>
                  <a:tcPr>
                    <a:solidFill>
                      <a:schemeClr val="accent1">
                        <a:lumMod val="75000"/>
                      </a:schemeClr>
                    </a:solidFill>
                  </a:tcPr>
                </a:tc>
                <a:tc hMerge="1">
                  <a:txBody>
                    <a:bodyPr/>
                    <a:lstStyle/>
                    <a:p>
                      <a:endParaRPr lang="en-US" dirty="0"/>
                    </a:p>
                  </a:txBody>
                  <a:tcPr/>
                </a:tc>
                <a:extLst>
                  <a:ext uri="{0D108BD9-81ED-4DB2-BD59-A6C34878D82A}">
                    <a16:rowId xmlns:a16="http://schemas.microsoft.com/office/drawing/2014/main" val="10000"/>
                  </a:ext>
                </a:extLst>
              </a:tr>
              <a:tr h="456238">
                <a:tc>
                  <a:txBody>
                    <a:bodyPr/>
                    <a:lstStyle/>
                    <a:p>
                      <a:endParaRPr lang="en-US"/>
                    </a:p>
                  </a:txBody>
                  <a:tcPr>
                    <a:blipFill>
                      <a:blip r:embed="rId4"/>
                      <a:stretch>
                        <a:fillRect t="-104000" r="-702857" b="-822000"/>
                      </a:stretch>
                    </a:blipFill>
                  </a:tcPr>
                </a:tc>
                <a:tc>
                  <a:txBody>
                    <a:bodyPr/>
                    <a:lstStyle/>
                    <a:p>
                      <a:r>
                        <a:rPr lang="ru-RU" sz="1400" dirty="0">
                          <a:solidFill>
                            <a:schemeClr val="tx1">
                              <a:lumMod val="95000"/>
                              <a:lumOff val="5000"/>
                            </a:schemeClr>
                          </a:solidFill>
                        </a:rPr>
                        <a:t>Время пикового значения начального</a:t>
                      </a:r>
                      <a:r>
                        <a:rPr lang="ru-RU" sz="1400" baseline="0" dirty="0">
                          <a:solidFill>
                            <a:schemeClr val="tx1">
                              <a:lumMod val="95000"/>
                              <a:lumOff val="5000"/>
                            </a:schemeClr>
                          </a:solidFill>
                        </a:rPr>
                        <a:t> всплеска диагностики</a:t>
                      </a:r>
                      <a:endParaRPr lang="en-US" sz="1400" dirty="0">
                        <a:solidFill>
                          <a:schemeClr val="tx1">
                            <a:lumMod val="95000"/>
                            <a:lumOff val="5000"/>
                          </a:schemeClr>
                        </a:solidFill>
                      </a:endParaRPr>
                    </a:p>
                  </a:txBody>
                  <a:tcPr/>
                </a:tc>
                <a:extLst>
                  <a:ext uri="{0D108BD9-81ED-4DB2-BD59-A6C34878D82A}">
                    <a16:rowId xmlns:a16="http://schemas.microsoft.com/office/drawing/2014/main" val="10001"/>
                  </a:ext>
                </a:extLst>
              </a:tr>
              <a:tr h="322050">
                <a:tc>
                  <a:txBody>
                    <a:bodyPr/>
                    <a:lstStyle/>
                    <a:p>
                      <a:endParaRPr lang="en-US"/>
                    </a:p>
                  </a:txBody>
                  <a:tcPr>
                    <a:blipFill>
                      <a:blip r:embed="rId4"/>
                      <a:stretch>
                        <a:fillRect t="-204000" r="-702857" b="-722000"/>
                      </a:stretch>
                    </a:blipFill>
                  </a:tcPr>
                </a:tc>
                <a:tc>
                  <a:txBody>
                    <a:bodyPr/>
                    <a:lstStyle/>
                    <a:p>
                      <a:r>
                        <a:rPr lang="ru-RU" sz="1400" dirty="0" err="1"/>
                        <a:t>Коэфф</a:t>
                      </a:r>
                      <a:r>
                        <a:rPr lang="ru-RU" sz="1400" dirty="0"/>
                        <a:t>.</a:t>
                      </a:r>
                      <a:r>
                        <a:rPr lang="ru-RU" sz="1400" baseline="0" dirty="0"/>
                        <a:t> масштаба для времени начального всплеска</a:t>
                      </a:r>
                      <a:endParaRPr lang="en-US" sz="1400" dirty="0"/>
                    </a:p>
                  </a:txBody>
                  <a:tcPr/>
                </a:tc>
                <a:extLst>
                  <a:ext uri="{0D108BD9-81ED-4DB2-BD59-A6C34878D82A}">
                    <a16:rowId xmlns:a16="http://schemas.microsoft.com/office/drawing/2014/main" val="10002"/>
                  </a:ext>
                </a:extLst>
              </a:tr>
              <a:tr h="456238">
                <a:tc>
                  <a:txBody>
                    <a:bodyPr/>
                    <a:lstStyle/>
                    <a:p>
                      <a:endParaRPr lang="en-US"/>
                    </a:p>
                  </a:txBody>
                  <a:tcPr>
                    <a:blipFill>
                      <a:blip r:embed="rId4"/>
                      <a:stretch>
                        <a:fillRect t="-304000" r="-702857" b="-622000"/>
                      </a:stretch>
                    </a:blipFill>
                  </a:tcPr>
                </a:tc>
                <a:tc>
                  <a:txBody>
                    <a:bodyPr/>
                    <a:lstStyle/>
                    <a:p>
                      <a:r>
                        <a:rPr lang="ru-RU" sz="1400" dirty="0"/>
                        <a:t>Максимальная частота</a:t>
                      </a:r>
                      <a:r>
                        <a:rPr lang="ru-RU" sz="1400" baseline="0" dirty="0"/>
                        <a:t> диагностики при начальном всплеске</a:t>
                      </a:r>
                      <a:endParaRPr lang="en-US" sz="1400" dirty="0"/>
                    </a:p>
                  </a:txBody>
                  <a:tcPr/>
                </a:tc>
                <a:extLst>
                  <a:ext uri="{0D108BD9-81ED-4DB2-BD59-A6C34878D82A}">
                    <a16:rowId xmlns:a16="http://schemas.microsoft.com/office/drawing/2014/main" val="10003"/>
                  </a:ext>
                </a:extLst>
              </a:tr>
              <a:tr h="322050">
                <a:tc>
                  <a:txBody>
                    <a:bodyPr/>
                    <a:lstStyle/>
                    <a:p>
                      <a:endParaRPr lang="en-US"/>
                    </a:p>
                  </a:txBody>
                  <a:tcPr>
                    <a:blipFill>
                      <a:blip r:embed="rId4"/>
                      <a:stretch>
                        <a:fillRect t="-396078" r="-702857" b="-509804"/>
                      </a:stretch>
                    </a:blipFill>
                  </a:tcPr>
                </a:tc>
                <a:tc>
                  <a:txBody>
                    <a:bodyPr/>
                    <a:lstStyle/>
                    <a:p>
                      <a:r>
                        <a:rPr lang="ru-RU" sz="1400" dirty="0"/>
                        <a:t>Показатель роста во 2-й волне</a:t>
                      </a:r>
                      <a:endParaRPr lang="en-US" sz="1400" dirty="0"/>
                    </a:p>
                  </a:txBody>
                  <a:tcPr/>
                </a:tc>
                <a:extLst>
                  <a:ext uri="{0D108BD9-81ED-4DB2-BD59-A6C34878D82A}">
                    <a16:rowId xmlns:a16="http://schemas.microsoft.com/office/drawing/2014/main" val="10004"/>
                  </a:ext>
                </a:extLst>
              </a:tr>
              <a:tr h="322050">
                <a:tc>
                  <a:txBody>
                    <a:bodyPr/>
                    <a:lstStyle/>
                    <a:p>
                      <a:endParaRPr lang="en-US"/>
                    </a:p>
                  </a:txBody>
                  <a:tcPr>
                    <a:blipFill>
                      <a:blip r:embed="rId4"/>
                      <a:stretch>
                        <a:fillRect t="-506000" r="-702857" b="-420000"/>
                      </a:stretch>
                    </a:blipFill>
                  </a:tcPr>
                </a:tc>
                <a:tc>
                  <a:txBody>
                    <a:bodyPr/>
                    <a:lstStyle/>
                    <a:p>
                      <a:r>
                        <a:rPr lang="ru-RU" sz="1400" dirty="0"/>
                        <a:t>Долгосрочный</a:t>
                      </a:r>
                      <a:r>
                        <a:rPr lang="ru-RU" sz="1400" baseline="0" dirty="0"/>
                        <a:t> уровень диагностики после 2-й волны</a:t>
                      </a:r>
                      <a:endParaRPr lang="en-US" sz="1400" dirty="0"/>
                    </a:p>
                  </a:txBody>
                  <a:tcPr/>
                </a:tc>
                <a:extLst>
                  <a:ext uri="{0D108BD9-81ED-4DB2-BD59-A6C34878D82A}">
                    <a16:rowId xmlns:a16="http://schemas.microsoft.com/office/drawing/2014/main" val="10005"/>
                  </a:ext>
                </a:extLst>
              </a:tr>
              <a:tr h="322050">
                <a:tc>
                  <a:txBody>
                    <a:bodyPr/>
                    <a:lstStyle/>
                    <a:p>
                      <a:endParaRPr lang="en-US"/>
                    </a:p>
                  </a:txBody>
                  <a:tcPr>
                    <a:blipFill>
                      <a:blip r:embed="rId4"/>
                      <a:stretch>
                        <a:fillRect t="-606000" r="-702857" b="-320000"/>
                      </a:stretch>
                    </a:blipFill>
                  </a:tcPr>
                </a:tc>
                <a:tc>
                  <a:txBody>
                    <a:bodyPr/>
                    <a:lstStyle/>
                    <a:p>
                      <a:r>
                        <a:rPr lang="ru-RU" sz="1400" dirty="0"/>
                        <a:t>Момент перегиба во 2-й волне</a:t>
                      </a:r>
                      <a:endParaRPr lang="en-US" sz="1400" dirty="0"/>
                    </a:p>
                  </a:txBody>
                  <a:tcPr/>
                </a:tc>
                <a:extLst>
                  <a:ext uri="{0D108BD9-81ED-4DB2-BD59-A6C34878D82A}">
                    <a16:rowId xmlns:a16="http://schemas.microsoft.com/office/drawing/2014/main" val="10006"/>
                  </a:ext>
                </a:extLst>
              </a:tr>
              <a:tr h="322050">
                <a:tc>
                  <a:txBody>
                    <a:bodyPr/>
                    <a:lstStyle/>
                    <a:p>
                      <a:endParaRPr lang="en-US"/>
                    </a:p>
                  </a:txBody>
                  <a:tcPr>
                    <a:blipFill>
                      <a:blip r:embed="rId4"/>
                      <a:stretch>
                        <a:fillRect t="-706000" r="-702857" b="-220000"/>
                      </a:stretch>
                    </a:blipFill>
                  </a:tcPr>
                </a:tc>
                <a:tc>
                  <a:txBody>
                    <a:bodyPr/>
                    <a:lstStyle/>
                    <a:p>
                      <a:r>
                        <a:rPr lang="ru-RU" sz="1400" dirty="0"/>
                        <a:t>Уровень диагностики</a:t>
                      </a:r>
                      <a:r>
                        <a:rPr lang="ru-RU" sz="1400" baseline="0" dirty="0"/>
                        <a:t> среди ЛЖВ с ОИ</a:t>
                      </a:r>
                      <a:endParaRPr lang="en-US" sz="1400" dirty="0"/>
                    </a:p>
                  </a:txBody>
                  <a:tcPr/>
                </a:tc>
                <a:extLst>
                  <a:ext uri="{0D108BD9-81ED-4DB2-BD59-A6C34878D82A}">
                    <a16:rowId xmlns:a16="http://schemas.microsoft.com/office/drawing/2014/main" val="10007"/>
                  </a:ext>
                </a:extLst>
              </a:tr>
              <a:tr h="456238">
                <a:tc>
                  <a:txBody>
                    <a:bodyPr/>
                    <a:lstStyle/>
                    <a:p>
                      <a:endParaRPr lang="en-US"/>
                    </a:p>
                  </a:txBody>
                  <a:tcPr>
                    <a:blipFill>
                      <a:blip r:embed="rId4"/>
                      <a:stretch>
                        <a:fillRect t="-806000" r="-702857" b="-120000"/>
                      </a:stretch>
                    </a:blipFill>
                  </a:tcPr>
                </a:tc>
                <a:tc>
                  <a:txBody>
                    <a:bodyPr/>
                    <a:lstStyle/>
                    <a:p>
                      <a:r>
                        <a:rPr lang="ru-RU" sz="1400" dirty="0"/>
                        <a:t>Соотношение показателей</a:t>
                      </a:r>
                      <a:r>
                        <a:rPr lang="ru-RU" sz="1400" baseline="0" dirty="0"/>
                        <a:t> диагностики среди женщин и мужчин, равно 1 для женщин</a:t>
                      </a:r>
                      <a:endParaRPr lang="en-US" sz="1400" dirty="0"/>
                    </a:p>
                  </a:txBody>
                  <a:tcPr/>
                </a:tc>
                <a:extLst>
                  <a:ext uri="{0D108BD9-81ED-4DB2-BD59-A6C34878D82A}">
                    <a16:rowId xmlns:a16="http://schemas.microsoft.com/office/drawing/2014/main" val="10008"/>
                  </a:ext>
                </a:extLst>
              </a:tr>
              <a:tr h="456238">
                <a:tc>
                  <a:txBody>
                    <a:bodyPr/>
                    <a:lstStyle/>
                    <a:p>
                      <a:endParaRPr lang="en-US"/>
                    </a:p>
                  </a:txBody>
                  <a:tcPr>
                    <a:blipFill>
                      <a:blip r:embed="rId4"/>
                      <a:stretch>
                        <a:fillRect t="-906000" r="-702857" b="-20000"/>
                      </a:stretch>
                    </a:blipFill>
                  </a:tcPr>
                </a:tc>
                <a:tc>
                  <a:txBody>
                    <a:bodyPr/>
                    <a:lstStyle/>
                    <a:p>
                      <a:r>
                        <a:rPr lang="ru-RU" sz="1400" dirty="0"/>
                        <a:t>Соотношение категорий</a:t>
                      </a:r>
                      <a:r>
                        <a:rPr lang="ru-RU" sz="1400" baseline="0" dirty="0"/>
                        <a:t> числа </a:t>
                      </a:r>
                      <a:r>
                        <a:rPr lang="en-US" sz="1400" dirty="0"/>
                        <a:t>CD4, </a:t>
                      </a:r>
                      <a:r>
                        <a:rPr lang="ru-RU" sz="1400" dirty="0"/>
                        <a:t>низшая</a:t>
                      </a:r>
                      <a:r>
                        <a:rPr lang="ru-RU" sz="1400" baseline="0" dirty="0"/>
                        <a:t> категория равна</a:t>
                      </a:r>
                      <a:r>
                        <a:rPr lang="en-US" sz="1400" dirty="0"/>
                        <a:t> 1</a:t>
                      </a:r>
                    </a:p>
                  </a:txBody>
                  <a:tcPr/>
                </a:tc>
                <a:extLst>
                  <a:ext uri="{0D108BD9-81ED-4DB2-BD59-A6C34878D82A}">
                    <a16:rowId xmlns:a16="http://schemas.microsoft.com/office/drawing/2014/main" val="10009"/>
                  </a:ext>
                </a:extLst>
              </a:tr>
            </a:tbl>
          </a:graphicData>
        </a:graphic>
      </p:graphicFrame>
      <p:pic>
        <p:nvPicPr>
          <p:cNvPr id="32772" name="Picture 5"/>
          <p:cNvPicPr>
            <a:picLocks noChangeAspect="1"/>
          </p:cNvPicPr>
          <p:nvPr/>
        </p:nvPicPr>
        <p:blipFill>
          <a:blip r:embed="rId5"/>
          <a:srcRect/>
          <a:stretch>
            <a:fillRect/>
          </a:stretch>
        </p:blipFill>
        <p:spPr bwMode="auto">
          <a:xfrm>
            <a:off x="7100888" y="214009"/>
            <a:ext cx="4579937" cy="2402731"/>
          </a:xfrm>
          <a:prstGeom prst="rect">
            <a:avLst/>
          </a:prstGeom>
          <a:noFill/>
          <a:ln w="9525">
            <a:noFill/>
            <a:miter lim="800000"/>
            <a:headEnd/>
            <a:tailEnd/>
          </a:ln>
        </p:spPr>
      </p:pic>
      <p:sp>
        <p:nvSpPr>
          <p:cNvPr id="8" name="TextBox 7"/>
          <p:cNvSpPr txBox="1">
            <a:spLocks noRot="1" noChangeAspect="1" noMove="1" noResize="1" noEditPoints="1" noAdjustHandles="1" noChangeArrowheads="1" noChangeShapeType="1" noTextEdit="1"/>
          </p:cNvSpPr>
          <p:nvPr/>
        </p:nvSpPr>
        <p:spPr>
          <a:xfrm>
            <a:off x="3666743" y="3650844"/>
            <a:ext cx="3005764" cy="1884683"/>
          </a:xfrm>
          <a:prstGeom prst="rect">
            <a:avLst/>
          </a:prstGeom>
          <a:blipFill>
            <a:blip r:embed="rId6"/>
            <a:stretch>
              <a:fillRect b="-324"/>
            </a:stretch>
          </a:blipFill>
        </p:spPr>
        <p:txBody>
          <a:bodyPr/>
          <a:lstStyle/>
          <a:p>
            <a:pPr fontAlgn="auto">
              <a:spcBef>
                <a:spcPts val="0"/>
              </a:spcBef>
              <a:spcAft>
                <a:spcPts val="0"/>
              </a:spcAft>
              <a:defRPr/>
            </a:pPr>
            <a:r>
              <a:rPr lang="en-US">
                <a:noFill/>
                <a:latin typeface="+mn-lt"/>
                <a:cs typeface="+mn-cs"/>
              </a:rPr>
              <a:t> </a:t>
            </a:r>
          </a:p>
        </p:txBody>
      </p:sp>
      <p:pic>
        <p:nvPicPr>
          <p:cNvPr id="9" name="Shape">
            <a:hlinkClick r:id="" action="ppaction://media"/>
          </p:cNvPr>
          <p:cNvPicPr>
            <a:picLocks noRot="1" noChangeAspect="1"/>
          </p:cNvPicPr>
          <p:nvPr>
            <a:audioFile r:link="rId1"/>
          </p:nvPr>
        </p:nvPicPr>
        <p:blipFill>
          <a:blip r:embed="rId7"/>
          <a:srcRect/>
          <a:stretch>
            <a:fillRect/>
          </a:stretch>
        </p:blipFill>
        <p:spPr bwMode="auto">
          <a:xfrm>
            <a:off x="11731625" y="6397625"/>
            <a:ext cx="244475" cy="244475"/>
          </a:xfrm>
          <a:prstGeom prst="rect">
            <a:avLst/>
          </a:prstGeom>
          <a:noFill/>
          <a:ln w="9525">
            <a:noFill/>
            <a:miter lim="800000"/>
            <a:headEnd/>
            <a:tailEnd/>
          </a:ln>
        </p:spPr>
      </p:pic>
    </p:spTree>
  </p:cSld>
  <p:clrMapOvr>
    <a:masterClrMapping/>
  </p:clrMapOvr>
  <p:transition advTm="1159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ru-RU"/>
              <a:t>Как в</a:t>
            </a:r>
            <a:r>
              <a:rPr lang="en-US"/>
              <a:t> CSAVR </a:t>
            </a:r>
            <a:r>
              <a:rPr lang="ru-RU"/>
              <a:t>происходит подбор модели</a:t>
            </a:r>
            <a:r>
              <a:rPr lang="en-US"/>
              <a:t>?</a:t>
            </a:r>
            <a:br>
              <a:rPr lang="en-US"/>
            </a:br>
            <a:endParaRPr lang="en-US"/>
          </a:p>
        </p:txBody>
      </p:sp>
      <p:sp>
        <p:nvSpPr>
          <p:cNvPr id="34818" name="Content Placeholder 2"/>
          <p:cNvSpPr>
            <a:spLocks noGrp="1"/>
          </p:cNvSpPr>
          <p:nvPr>
            <p:ph idx="1"/>
          </p:nvPr>
        </p:nvSpPr>
        <p:spPr>
          <a:xfrm>
            <a:off x="3868738" y="863600"/>
            <a:ext cx="7673975" cy="5121275"/>
          </a:xfrm>
        </p:spPr>
        <p:txBody>
          <a:bodyPr/>
          <a:lstStyle/>
          <a:p>
            <a:pPr eaLnBrk="1" hangingPunct="1"/>
            <a:r>
              <a:rPr lang="ru-RU"/>
              <a:t>На основе оценок заболеваемости ВИЧ и частоты диагностики во времени</a:t>
            </a:r>
            <a:r>
              <a:rPr lang="en-US"/>
              <a:t> CSAVR </a:t>
            </a:r>
            <a:r>
              <a:rPr lang="ru-RU"/>
              <a:t>позволяет спрогнозировать результаты</a:t>
            </a:r>
            <a:r>
              <a:rPr lang="en-US"/>
              <a:t>:</a:t>
            </a:r>
          </a:p>
          <a:p>
            <a:pPr lvl="1" eaLnBrk="1" hangingPunct="1">
              <a:buFont typeface="Wingdings" pitchFamily="2" charset="2"/>
              <a:buChar char="§"/>
            </a:pPr>
            <a:r>
              <a:rPr lang="ru-RU"/>
              <a:t>Число новых диагнозов ВИЧ</a:t>
            </a:r>
            <a:endParaRPr lang="en-US"/>
          </a:p>
          <a:p>
            <a:pPr lvl="1" eaLnBrk="1" hangingPunct="1">
              <a:buFont typeface="Wingdings" pitchFamily="2" charset="2"/>
              <a:buChar char="§"/>
            </a:pPr>
            <a:r>
              <a:rPr lang="ru-RU"/>
              <a:t>Число смертей, обусловленных ВИЧ</a:t>
            </a:r>
            <a:endParaRPr lang="en-US"/>
          </a:p>
          <a:p>
            <a:pPr lvl="1" eaLnBrk="1" hangingPunct="1">
              <a:buFont typeface="Wingdings" pitchFamily="2" charset="2"/>
              <a:buChar char="§"/>
            </a:pPr>
            <a:r>
              <a:rPr lang="en-US"/>
              <a:t>(</a:t>
            </a:r>
            <a:r>
              <a:rPr lang="ru-RU"/>
              <a:t>опционально</a:t>
            </a:r>
            <a:r>
              <a:rPr lang="en-US"/>
              <a:t>)</a:t>
            </a:r>
            <a:r>
              <a:rPr lang="ru-RU"/>
              <a:t> показатели числа</a:t>
            </a:r>
            <a:r>
              <a:rPr lang="en-US"/>
              <a:t> CD4 </a:t>
            </a:r>
            <a:r>
              <a:rPr lang="ru-RU"/>
              <a:t>при постановке диагноза</a:t>
            </a:r>
            <a:endParaRPr lang="en-US"/>
          </a:p>
          <a:p>
            <a:pPr eaLnBrk="1" hangingPunct="1">
              <a:buFont typeface="Arial" charset="0"/>
              <a:buChar char="•"/>
            </a:pPr>
            <a:r>
              <a:rPr lang="ru-RU"/>
              <a:t>Алгоритм подбора пробует альтернативные значения параметров заболеваемости и частоты диагностики и проверяет, какая комбинация параметров лучше всего воспроизводит введенные пользователем данные эпиднадзора и программ</a:t>
            </a:r>
            <a:endParaRPr lang="en-US"/>
          </a:p>
          <a:p>
            <a:pPr eaLnBrk="1" hangingPunct="1">
              <a:buFont typeface="Wingdings" pitchFamily="2" charset="2"/>
              <a:buChar char="§"/>
            </a:pPr>
            <a:r>
              <a:rPr lang="ru-RU"/>
              <a:t>Подбор прекращается, если больше не обнаруживаются улучшения в согласовании результатов модели с имеющимися данными.</a:t>
            </a:r>
            <a:endParaRPr lang="en-US"/>
          </a:p>
        </p:txBody>
      </p:sp>
      <p:pic>
        <p:nvPicPr>
          <p:cNvPr id="7" name="Shape">
            <a:hlinkClick r:id="" action="ppaction://media"/>
          </p:cNvPr>
          <p:cNvPicPr>
            <a:picLocks noRot="1" noChangeAspect="1"/>
          </p:cNvPicPr>
          <p:nvPr>
            <a:audioFile r:link="rId1"/>
          </p:nvPr>
        </p:nvPicPr>
        <p:blipFill>
          <a:blip r:embed="rId4"/>
          <a:srcRect/>
          <a:stretch>
            <a:fillRect/>
          </a:stretch>
        </p:blipFill>
        <p:spPr bwMode="auto">
          <a:xfrm>
            <a:off x="11731625" y="6397625"/>
            <a:ext cx="244475" cy="244475"/>
          </a:xfrm>
          <a:prstGeom prst="rect">
            <a:avLst/>
          </a:prstGeom>
          <a:noFill/>
          <a:ln w="9525">
            <a:noFill/>
            <a:miter lim="800000"/>
            <a:headEnd/>
            <a:tailEnd/>
          </a:ln>
        </p:spPr>
      </p:pic>
    </p:spTree>
  </p:cSld>
  <p:clrMapOvr>
    <a:masterClrMapping/>
  </p:clrMapOvr>
  <p:transition advTm="669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a:t>2 </a:t>
            </a:r>
            <a:r>
              <a:rPr lang="ru-RU">
                <a:latin typeface="Arial" charset="0"/>
              </a:rPr>
              <a:t>«цели» подбора в</a:t>
            </a:r>
            <a:r>
              <a:rPr lang="en-US"/>
              <a:t> CSAVR</a:t>
            </a:r>
          </a:p>
        </p:txBody>
      </p:sp>
      <p:sp>
        <p:nvSpPr>
          <p:cNvPr id="9" name="Content Placeholder 2"/>
          <p:cNvSpPr txBox="1">
            <a:spLocks/>
          </p:cNvSpPr>
          <p:nvPr/>
        </p:nvSpPr>
        <p:spPr>
          <a:xfrm>
            <a:off x="3497263" y="820738"/>
            <a:ext cx="2733675" cy="1258887"/>
          </a:xfrm>
          <a:prstGeom prst="rect">
            <a:avLst/>
          </a:prstGeom>
        </p:spPr>
        <p:txBody>
          <a:bodyPr anchor="ctr">
            <a:normAutofit/>
          </a:bodyPr>
          <a:lstStyle/>
          <a:p>
            <a:pPr marL="182563" indent="-182563" defTabSz="914400">
              <a:lnSpc>
                <a:spcPct val="90000"/>
              </a:lnSpc>
              <a:spcBef>
                <a:spcPts val="1200"/>
              </a:spcBef>
              <a:buClr>
                <a:schemeClr val="accent1"/>
              </a:buClr>
              <a:buFont typeface="Wingdings 2" pitchFamily="18" charset="2"/>
              <a:buChar char=""/>
            </a:pPr>
            <a:r>
              <a:rPr lang="ru-RU" sz="2400">
                <a:solidFill>
                  <a:srgbClr val="595959"/>
                </a:solidFill>
              </a:rPr>
              <a:t>Учебный прогон</a:t>
            </a:r>
            <a:endParaRPr lang="en-US" sz="2400">
              <a:solidFill>
                <a:srgbClr val="595959"/>
              </a:solidFill>
            </a:endParaRPr>
          </a:p>
          <a:p>
            <a:pPr marL="685800" lvl="1" indent="-182563" defTabSz="914400">
              <a:lnSpc>
                <a:spcPct val="90000"/>
              </a:lnSpc>
              <a:spcBef>
                <a:spcPts val="250"/>
              </a:spcBef>
              <a:spcAft>
                <a:spcPts val="250"/>
              </a:spcAft>
              <a:buClr>
                <a:schemeClr val="accent1"/>
              </a:buClr>
              <a:buFont typeface="Wingdings" pitchFamily="2" charset="2"/>
              <a:buChar char="§"/>
            </a:pPr>
            <a:r>
              <a:rPr lang="ru-RU">
                <a:solidFill>
                  <a:srgbClr val="595959"/>
                </a:solidFill>
              </a:rPr>
              <a:t>Нелдер-Мид</a:t>
            </a:r>
            <a:r>
              <a:rPr lang="en-US">
                <a:solidFill>
                  <a:srgbClr val="595959"/>
                </a:solidFill>
                <a:latin typeface="Corbel" pitchFamily="34" charset="0"/>
              </a:rPr>
              <a:t> +</a:t>
            </a:r>
          </a:p>
          <a:p>
            <a:pPr marL="685800" lvl="1" indent="-182563" defTabSz="914400">
              <a:lnSpc>
                <a:spcPct val="90000"/>
              </a:lnSpc>
              <a:spcBef>
                <a:spcPts val="250"/>
              </a:spcBef>
              <a:spcAft>
                <a:spcPts val="250"/>
              </a:spcAft>
              <a:buClr>
                <a:schemeClr val="accent1"/>
              </a:buClr>
              <a:buFont typeface="Wingdings" pitchFamily="2" charset="2"/>
              <a:buChar char="§"/>
            </a:pPr>
            <a:r>
              <a:rPr lang="en-US" b="1">
                <a:solidFill>
                  <a:srgbClr val="1A616F"/>
                </a:solidFill>
                <a:latin typeface="Corbel" pitchFamily="34" charset="0"/>
              </a:rPr>
              <a:t> BFGS </a:t>
            </a:r>
          </a:p>
        </p:txBody>
      </p:sp>
      <p:sp>
        <p:nvSpPr>
          <p:cNvPr id="10" name="Content Placeholder 2"/>
          <p:cNvSpPr txBox="1">
            <a:spLocks/>
          </p:cNvSpPr>
          <p:nvPr/>
        </p:nvSpPr>
        <p:spPr>
          <a:xfrm>
            <a:off x="3529013" y="3787775"/>
            <a:ext cx="2817812" cy="1390650"/>
          </a:xfrm>
          <a:prstGeom prst="rect">
            <a:avLst/>
          </a:prstGeom>
        </p:spPr>
        <p:txBody>
          <a:bodyPr anchor="ctr">
            <a:normAutofit fontScale="92500" lnSpcReduction="20000"/>
          </a:bodyPr>
          <a:lstStyle/>
          <a:p>
            <a:pPr marL="182563" indent="-182563" defTabSz="914400">
              <a:lnSpc>
                <a:spcPct val="90000"/>
              </a:lnSpc>
              <a:spcBef>
                <a:spcPts val="1200"/>
              </a:spcBef>
              <a:buClr>
                <a:schemeClr val="accent1"/>
              </a:buClr>
              <a:buFont typeface="Wingdings 2" pitchFamily="18" charset="2"/>
              <a:buChar char=""/>
            </a:pPr>
            <a:r>
              <a:rPr lang="ru-RU" sz="2400">
                <a:solidFill>
                  <a:srgbClr val="595959"/>
                </a:solidFill>
              </a:rPr>
              <a:t>Национальный прогон</a:t>
            </a:r>
            <a:endParaRPr lang="en-US" sz="2400">
              <a:solidFill>
                <a:srgbClr val="595959"/>
              </a:solidFill>
            </a:endParaRPr>
          </a:p>
          <a:p>
            <a:pPr marL="685800" lvl="1" indent="-182563" defTabSz="914400">
              <a:lnSpc>
                <a:spcPct val="90000"/>
              </a:lnSpc>
              <a:spcBef>
                <a:spcPts val="250"/>
              </a:spcBef>
              <a:spcAft>
                <a:spcPts val="250"/>
              </a:spcAft>
              <a:buClr>
                <a:schemeClr val="accent1"/>
              </a:buClr>
              <a:buFont typeface="Wingdings" pitchFamily="2" charset="2"/>
              <a:buChar char="§"/>
            </a:pPr>
            <a:r>
              <a:rPr lang="ru-RU">
                <a:solidFill>
                  <a:srgbClr val="595959"/>
                </a:solidFill>
              </a:rPr>
              <a:t>Нелдер-Мид</a:t>
            </a:r>
            <a:r>
              <a:rPr lang="en-US">
                <a:solidFill>
                  <a:srgbClr val="595959"/>
                </a:solidFill>
                <a:latin typeface="Corbel" pitchFamily="34" charset="0"/>
              </a:rPr>
              <a:t> +</a:t>
            </a:r>
          </a:p>
          <a:p>
            <a:pPr marL="685800" lvl="1" indent="-182563" defTabSz="914400">
              <a:lnSpc>
                <a:spcPct val="90000"/>
              </a:lnSpc>
              <a:spcBef>
                <a:spcPts val="250"/>
              </a:spcBef>
              <a:spcAft>
                <a:spcPts val="250"/>
              </a:spcAft>
              <a:buClr>
                <a:schemeClr val="accent1"/>
              </a:buClr>
              <a:buFont typeface="Wingdings" pitchFamily="2" charset="2"/>
              <a:buChar char="§"/>
            </a:pPr>
            <a:r>
              <a:rPr lang="en-US" b="1">
                <a:solidFill>
                  <a:srgbClr val="1A616F"/>
                </a:solidFill>
                <a:latin typeface="Corbel" pitchFamily="34" charset="0"/>
              </a:rPr>
              <a:t>BFGS</a:t>
            </a:r>
            <a:r>
              <a:rPr lang="en-US">
                <a:solidFill>
                  <a:srgbClr val="595959"/>
                </a:solidFill>
                <a:latin typeface="Corbel" pitchFamily="34" charset="0"/>
              </a:rPr>
              <a:t> +</a:t>
            </a:r>
          </a:p>
          <a:p>
            <a:pPr marL="685800" lvl="1" indent="-182563" defTabSz="914400">
              <a:lnSpc>
                <a:spcPct val="90000"/>
              </a:lnSpc>
              <a:spcBef>
                <a:spcPts val="250"/>
              </a:spcBef>
              <a:spcAft>
                <a:spcPts val="250"/>
              </a:spcAft>
              <a:buClr>
                <a:schemeClr val="accent1"/>
              </a:buClr>
              <a:buFont typeface="Wingdings" pitchFamily="2" charset="2"/>
              <a:buChar char="§"/>
            </a:pPr>
            <a:r>
              <a:rPr lang="ru-RU">
                <a:solidFill>
                  <a:srgbClr val="595959"/>
                </a:solidFill>
              </a:rPr>
              <a:t>Адаптивный</a:t>
            </a:r>
            <a:r>
              <a:rPr lang="en-US">
                <a:solidFill>
                  <a:srgbClr val="595959"/>
                </a:solidFill>
                <a:latin typeface="Corbel" pitchFamily="34" charset="0"/>
              </a:rPr>
              <a:t> MCMC</a:t>
            </a:r>
          </a:p>
        </p:txBody>
      </p:sp>
      <p:pic>
        <p:nvPicPr>
          <p:cNvPr id="36868" name="Picture 17" descr="Text&#10;&#10;Description automatically generated"/>
          <p:cNvPicPr>
            <a:picLocks noChangeAspect="1"/>
          </p:cNvPicPr>
          <p:nvPr/>
        </p:nvPicPr>
        <p:blipFill>
          <a:blip r:embed="rId4"/>
          <a:srcRect/>
          <a:stretch>
            <a:fillRect/>
          </a:stretch>
        </p:blipFill>
        <p:spPr bwMode="auto">
          <a:xfrm>
            <a:off x="5043488" y="3233738"/>
            <a:ext cx="1952625" cy="609600"/>
          </a:xfrm>
          <a:prstGeom prst="rect">
            <a:avLst/>
          </a:prstGeom>
          <a:noFill/>
          <a:ln w="9525">
            <a:noFill/>
            <a:miter lim="800000"/>
            <a:headEnd/>
            <a:tailEnd/>
          </a:ln>
        </p:spPr>
      </p:pic>
      <p:cxnSp>
        <p:nvCxnSpPr>
          <p:cNvPr id="20" name="Straight Arrow Connector 19"/>
          <p:cNvCxnSpPr>
            <a:cxnSpLocks/>
          </p:cNvCxnSpPr>
          <p:nvPr/>
        </p:nvCxnSpPr>
        <p:spPr>
          <a:xfrm flipH="1" flipV="1">
            <a:off x="5268913" y="3709988"/>
            <a:ext cx="141287" cy="303212"/>
          </a:xfrm>
          <a:prstGeom prst="straightConnector1">
            <a:avLst/>
          </a:prstGeom>
          <a:ln>
            <a:solidFill>
              <a:srgbClr val="0041C4"/>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6870" name="Picture 28" descr="Graphical user interface, text, table&#10;&#10;Description automatically generated with medium confidence"/>
          <p:cNvPicPr>
            <a:picLocks noChangeAspect="1"/>
          </p:cNvPicPr>
          <p:nvPr/>
        </p:nvPicPr>
        <p:blipFill>
          <a:blip r:embed="rId5"/>
          <a:srcRect/>
          <a:stretch>
            <a:fillRect/>
          </a:stretch>
        </p:blipFill>
        <p:spPr bwMode="auto">
          <a:xfrm>
            <a:off x="5030788" y="2033588"/>
            <a:ext cx="1933575" cy="571500"/>
          </a:xfrm>
          <a:prstGeom prst="rect">
            <a:avLst/>
          </a:prstGeom>
          <a:noFill/>
          <a:ln w="9525">
            <a:noFill/>
            <a:miter lim="800000"/>
            <a:headEnd/>
            <a:tailEnd/>
          </a:ln>
        </p:spPr>
      </p:pic>
      <p:cxnSp>
        <p:nvCxnSpPr>
          <p:cNvPr id="38" name="Straight Arrow Connector 37"/>
          <p:cNvCxnSpPr>
            <a:cxnSpLocks/>
          </p:cNvCxnSpPr>
          <p:nvPr/>
        </p:nvCxnSpPr>
        <p:spPr>
          <a:xfrm flipH="1">
            <a:off x="5268913" y="1244600"/>
            <a:ext cx="0" cy="998538"/>
          </a:xfrm>
          <a:prstGeom prst="straightConnector1">
            <a:avLst/>
          </a:prstGeom>
          <a:ln>
            <a:solidFill>
              <a:srgbClr val="0041C4"/>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14" name="Shape">
            <a:hlinkClick r:id="" action="ppaction://media"/>
          </p:cNvPr>
          <p:cNvPicPr>
            <a:picLocks noRot="1" noChangeAspect="1"/>
          </p:cNvPicPr>
          <p:nvPr>
            <a:audioFile r:link="rId1"/>
          </p:nvPr>
        </p:nvPicPr>
        <p:blipFill>
          <a:blip r:embed="rId6"/>
          <a:srcRect/>
          <a:stretch>
            <a:fillRect/>
          </a:stretch>
        </p:blipFill>
        <p:spPr bwMode="auto">
          <a:xfrm>
            <a:off x="11366500" y="6032500"/>
            <a:ext cx="609600" cy="609600"/>
          </a:xfrm>
          <a:prstGeom prst="rect">
            <a:avLst/>
          </a:prstGeom>
          <a:noFill/>
          <a:ln w="9525">
            <a:noFill/>
            <a:miter lim="800000"/>
            <a:headEnd/>
            <a:tailEnd/>
          </a:ln>
        </p:spPr>
      </p:pic>
      <p:pic>
        <p:nvPicPr>
          <p:cNvPr id="36873" name="Content Placeholder 10" descr="Chart&#10;&#10;Description automatically generated"/>
          <p:cNvPicPr>
            <a:picLocks noGrp="1" noChangeAspect="1"/>
          </p:cNvPicPr>
          <p:nvPr>
            <p:ph sz="half" idx="1"/>
          </p:nvPr>
        </p:nvPicPr>
        <p:blipFill>
          <a:blip r:embed="rId7"/>
          <a:srcRect/>
          <a:stretch>
            <a:fillRect/>
          </a:stretch>
        </p:blipFill>
        <p:spPr>
          <a:xfrm>
            <a:off x="6964363" y="109538"/>
            <a:ext cx="4475162" cy="2743200"/>
          </a:xfrm>
        </p:spPr>
      </p:pic>
      <p:cxnSp>
        <p:nvCxnSpPr>
          <p:cNvPr id="22" name="Straight Arrow Connector 21"/>
          <p:cNvCxnSpPr>
            <a:cxnSpLocks/>
          </p:cNvCxnSpPr>
          <p:nvPr/>
        </p:nvCxnSpPr>
        <p:spPr>
          <a:xfrm>
            <a:off x="5268913" y="1176338"/>
            <a:ext cx="1771650" cy="369887"/>
          </a:xfrm>
          <a:prstGeom prst="straightConnector1">
            <a:avLst/>
          </a:prstGeom>
          <a:ln>
            <a:solidFill>
              <a:srgbClr val="0041C4"/>
            </a:solidFill>
            <a:tailEnd type="triangle"/>
          </a:ln>
        </p:spPr>
        <p:style>
          <a:lnRef idx="1">
            <a:schemeClr val="accent1"/>
          </a:lnRef>
          <a:fillRef idx="0">
            <a:schemeClr val="accent1"/>
          </a:fillRef>
          <a:effectRef idx="0">
            <a:schemeClr val="accent1"/>
          </a:effectRef>
          <a:fontRef idx="minor">
            <a:schemeClr val="tx1"/>
          </a:fontRef>
        </p:style>
      </p:cxnSp>
      <p:pic>
        <p:nvPicPr>
          <p:cNvPr id="36875" name="Content Placeholder 24" descr="Graphical user interface, chart&#10;&#10;Description automatically generated"/>
          <p:cNvPicPr>
            <a:picLocks noGrp="1" noChangeAspect="1"/>
          </p:cNvPicPr>
          <p:nvPr>
            <p:ph sz="half" idx="2"/>
          </p:nvPr>
        </p:nvPicPr>
        <p:blipFill>
          <a:blip r:embed="rId8"/>
          <a:srcRect/>
          <a:stretch>
            <a:fillRect/>
          </a:stretch>
        </p:blipFill>
        <p:spPr>
          <a:xfrm>
            <a:off x="6964363" y="2936875"/>
            <a:ext cx="4475162" cy="3016250"/>
          </a:xfrm>
        </p:spPr>
      </p:pic>
      <p:cxnSp>
        <p:nvCxnSpPr>
          <p:cNvPr id="28" name="Straight Arrow Connector 27"/>
          <p:cNvCxnSpPr>
            <a:cxnSpLocks/>
          </p:cNvCxnSpPr>
          <p:nvPr/>
        </p:nvCxnSpPr>
        <p:spPr>
          <a:xfrm>
            <a:off x="5410200" y="4043363"/>
            <a:ext cx="1663700" cy="525462"/>
          </a:xfrm>
          <a:prstGeom prst="straightConnector1">
            <a:avLst/>
          </a:prstGeom>
          <a:ln>
            <a:solidFill>
              <a:srgbClr val="0041C4"/>
            </a:solidFill>
            <a:tailEnd type="triangle"/>
          </a:ln>
        </p:spPr>
        <p:style>
          <a:lnRef idx="1">
            <a:schemeClr val="accent1"/>
          </a:lnRef>
          <a:fillRef idx="0">
            <a:schemeClr val="accent1"/>
          </a:fillRef>
          <a:effectRef idx="0">
            <a:schemeClr val="accent1"/>
          </a:effectRef>
          <a:fontRef idx="minor">
            <a:schemeClr val="tx1"/>
          </a:fontRef>
        </p:style>
      </p:cxnSp>
      <p:pic>
        <p:nvPicPr>
          <p:cNvPr id="36877" name="Picture 29" descr="Graphical user interface&#10;&#10;Description automatically generated with low confidence"/>
          <p:cNvPicPr>
            <a:picLocks noChangeAspect="1"/>
          </p:cNvPicPr>
          <p:nvPr/>
        </p:nvPicPr>
        <p:blipFill>
          <a:blip r:embed="rId9"/>
          <a:srcRect/>
          <a:stretch>
            <a:fillRect/>
          </a:stretch>
        </p:blipFill>
        <p:spPr bwMode="auto">
          <a:xfrm>
            <a:off x="7040563" y="2000250"/>
            <a:ext cx="768350" cy="209550"/>
          </a:xfrm>
          <a:prstGeom prst="rect">
            <a:avLst/>
          </a:prstGeom>
          <a:noFill/>
          <a:ln w="9525">
            <a:noFill/>
            <a:miter lim="800000"/>
            <a:headEnd/>
            <a:tailEnd/>
          </a:ln>
        </p:spPr>
      </p:pic>
      <p:pic>
        <p:nvPicPr>
          <p:cNvPr id="36878" name="Picture 34" descr="Graphical user interface&#10;&#10;Description automatically generated with low confidence"/>
          <p:cNvPicPr>
            <a:picLocks noChangeAspect="1"/>
          </p:cNvPicPr>
          <p:nvPr/>
        </p:nvPicPr>
        <p:blipFill>
          <a:blip r:embed="rId9"/>
          <a:srcRect/>
          <a:stretch>
            <a:fillRect/>
          </a:stretch>
        </p:blipFill>
        <p:spPr bwMode="auto">
          <a:xfrm>
            <a:off x="7056438" y="5045075"/>
            <a:ext cx="768350" cy="209550"/>
          </a:xfrm>
          <a:prstGeom prst="rect">
            <a:avLst/>
          </a:prstGeom>
          <a:noFill/>
          <a:ln w="9525">
            <a:noFill/>
            <a:miter lim="800000"/>
            <a:headEnd/>
            <a:tailEnd/>
          </a:ln>
        </p:spPr>
      </p:pic>
    </p:spTree>
  </p:cSld>
  <p:clrMapOvr>
    <a:masterClrMapping/>
  </p:clrMapOvr>
  <p:transition advTm="1459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5"/>
          <p:cNvPicPr>
            <a:picLocks noGrp="1" noChangeAspect="1"/>
          </p:cNvPicPr>
          <p:nvPr>
            <p:ph idx="1"/>
          </p:nvPr>
        </p:nvPicPr>
        <p:blipFill>
          <a:blip r:embed="rId4"/>
          <a:srcRect/>
          <a:stretch>
            <a:fillRect/>
          </a:stretch>
        </p:blipFill>
        <p:spPr>
          <a:xfrm>
            <a:off x="169863" y="923925"/>
            <a:ext cx="3113087" cy="400050"/>
          </a:xfrm>
        </p:spPr>
      </p:pic>
      <p:sp>
        <p:nvSpPr>
          <p:cNvPr id="4" name="Title 1"/>
          <p:cNvSpPr>
            <a:spLocks noGrp="1"/>
          </p:cNvSpPr>
          <p:nvPr>
            <p:ph type="title"/>
          </p:nvPr>
        </p:nvSpPr>
        <p:spPr>
          <a:xfrm>
            <a:off x="0" y="2111375"/>
            <a:ext cx="3411538" cy="3613150"/>
          </a:xfrm>
        </p:spPr>
        <p:txBody>
          <a:bodyPr wrap="square" numCol="1" anchorCtr="0" compatLnSpc="1">
            <a:prstTxWarp prst="textNoShape">
              <a:avLst/>
            </a:prstTxWarp>
            <a:normAutofit fontScale="90000"/>
          </a:bodyPr>
          <a:lstStyle/>
          <a:p>
            <a:pPr eaLnBrk="1" hangingPunct="1"/>
            <a:r>
              <a:rPr lang="ru-RU" sz="3200">
                <a:latin typeface="Arial" charset="0"/>
              </a:rPr>
              <a:t>Модели заболеваемости по полу/возрасту в</a:t>
            </a:r>
            <a:r>
              <a:rPr lang="en-US" sz="3200"/>
              <a:t> CSAVR </a:t>
            </a:r>
            <a:br>
              <a:rPr lang="en-US" sz="3200"/>
            </a:br>
            <a:br>
              <a:rPr lang="en-US" sz="3200"/>
            </a:br>
            <a:r>
              <a:rPr lang="ru-RU" sz="2800" b="1">
                <a:solidFill>
                  <a:srgbClr val="773804"/>
                </a:solidFill>
                <a:latin typeface="Arial" charset="0"/>
              </a:rPr>
              <a:t>Коэффициент заболеваемости</a:t>
            </a:r>
            <a:r>
              <a:rPr lang="en-US" sz="2800" b="1">
                <a:solidFill>
                  <a:srgbClr val="773804"/>
                </a:solidFill>
              </a:rPr>
              <a:t> (IRR): </a:t>
            </a:r>
            <a:br>
              <a:rPr lang="en-US" sz="2800" b="1">
                <a:solidFill>
                  <a:srgbClr val="773804"/>
                </a:solidFill>
              </a:rPr>
            </a:br>
            <a:r>
              <a:rPr lang="ru-RU" sz="2800" b="1">
                <a:solidFill>
                  <a:srgbClr val="773804"/>
                </a:solidFill>
                <a:latin typeface="Arial" charset="0"/>
              </a:rPr>
              <a:t>по полу и возрасту</a:t>
            </a:r>
            <a:endParaRPr lang="en-US" sz="2800" b="1">
              <a:solidFill>
                <a:srgbClr val="773804"/>
              </a:solidFill>
              <a:latin typeface="Arial" charset="0"/>
            </a:endParaRPr>
          </a:p>
        </p:txBody>
      </p:sp>
      <p:sp>
        <p:nvSpPr>
          <p:cNvPr id="20" name="Content Placeholder 2"/>
          <p:cNvSpPr txBox="1">
            <a:spLocks/>
          </p:cNvSpPr>
          <p:nvPr/>
        </p:nvSpPr>
        <p:spPr>
          <a:xfrm>
            <a:off x="3479800" y="2732088"/>
            <a:ext cx="5554663" cy="1289050"/>
          </a:xfrm>
          <a:prstGeom prst="rect">
            <a:avLst/>
          </a:prstGeom>
        </p:spPr>
        <p:txBody>
          <a:bodyPr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fontAlgn="auto">
              <a:spcAft>
                <a:spcPts val="0"/>
              </a:spcAft>
              <a:defRPr/>
            </a:pPr>
            <a:endParaRPr lang="en-US" b="1" dirty="0">
              <a:solidFill>
                <a:schemeClr val="accent1">
                  <a:lumMod val="50000"/>
                </a:schemeClr>
              </a:solidFill>
            </a:endParaRPr>
          </a:p>
        </p:txBody>
      </p:sp>
      <p:sp>
        <p:nvSpPr>
          <p:cNvPr id="21" name="Content Placeholder 2"/>
          <p:cNvSpPr txBox="1">
            <a:spLocks/>
          </p:cNvSpPr>
          <p:nvPr/>
        </p:nvSpPr>
        <p:spPr>
          <a:xfrm>
            <a:off x="3459163" y="2916238"/>
            <a:ext cx="5740400" cy="3435350"/>
          </a:xfrm>
          <a:prstGeom prst="rect">
            <a:avLst/>
          </a:prstGeom>
        </p:spPr>
        <p:txBody>
          <a:bodyPr anchor="ctr">
            <a:normAutofit/>
          </a:bodyPr>
          <a:lstStyle/>
          <a:p>
            <a:pPr marL="182563" indent="-182563" defTabSz="914400">
              <a:lnSpc>
                <a:spcPct val="70000"/>
              </a:lnSpc>
              <a:spcBef>
                <a:spcPts val="1200"/>
              </a:spcBef>
              <a:buClr>
                <a:schemeClr val="accent1"/>
              </a:buClr>
              <a:buFont typeface="Wingdings 2" pitchFamily="18" charset="2"/>
              <a:buChar char=""/>
            </a:pPr>
            <a:r>
              <a:rPr lang="ru-RU" sz="2200">
                <a:solidFill>
                  <a:srgbClr val="595959"/>
                </a:solidFill>
              </a:rPr>
              <a:t>Учебный прогон</a:t>
            </a:r>
            <a:endParaRPr lang="en-US" sz="2200">
              <a:solidFill>
                <a:srgbClr val="595959"/>
              </a:solidFill>
            </a:endParaRPr>
          </a:p>
          <a:p>
            <a:pPr marL="685800" lvl="1" indent="-182563" defTabSz="914400">
              <a:lnSpc>
                <a:spcPct val="70000"/>
              </a:lnSpc>
              <a:spcBef>
                <a:spcPts val="250"/>
              </a:spcBef>
              <a:spcAft>
                <a:spcPts val="250"/>
              </a:spcAft>
              <a:buClr>
                <a:schemeClr val="accent1"/>
              </a:buClr>
              <a:buFont typeface="Wingdings" pitchFamily="2" charset="2"/>
              <a:buChar char="§"/>
            </a:pPr>
            <a:r>
              <a:rPr lang="ru-RU" sz="1700">
                <a:solidFill>
                  <a:srgbClr val="595959"/>
                </a:solidFill>
              </a:rPr>
              <a:t>Нелдер-Мид</a:t>
            </a:r>
            <a:r>
              <a:rPr lang="en-US" sz="1700">
                <a:solidFill>
                  <a:srgbClr val="595959"/>
                </a:solidFill>
                <a:latin typeface="Corbel" pitchFamily="34" charset="0"/>
              </a:rPr>
              <a:t> +</a:t>
            </a:r>
          </a:p>
          <a:p>
            <a:pPr marL="685800" lvl="1" indent="-182563" defTabSz="914400">
              <a:lnSpc>
                <a:spcPct val="70000"/>
              </a:lnSpc>
              <a:spcBef>
                <a:spcPts val="250"/>
              </a:spcBef>
              <a:spcAft>
                <a:spcPts val="250"/>
              </a:spcAft>
              <a:buClr>
                <a:schemeClr val="accent1"/>
              </a:buClr>
              <a:buFont typeface="Wingdings" pitchFamily="2" charset="2"/>
              <a:buChar char="§"/>
            </a:pPr>
            <a:r>
              <a:rPr lang="en-US" sz="1700">
                <a:solidFill>
                  <a:srgbClr val="595959"/>
                </a:solidFill>
                <a:latin typeface="Corbel" pitchFamily="34" charset="0"/>
              </a:rPr>
              <a:t> BFGS +</a:t>
            </a:r>
          </a:p>
          <a:p>
            <a:pPr marL="685800" lvl="1" indent="-182563" defTabSz="914400">
              <a:lnSpc>
                <a:spcPct val="70000"/>
              </a:lnSpc>
              <a:spcBef>
                <a:spcPts val="250"/>
              </a:spcBef>
              <a:spcAft>
                <a:spcPts val="250"/>
              </a:spcAft>
              <a:buClr>
                <a:schemeClr val="accent1"/>
              </a:buClr>
              <a:buFont typeface="Wingdings" pitchFamily="2" charset="2"/>
              <a:buChar char="§"/>
            </a:pPr>
            <a:r>
              <a:rPr lang="en-US" sz="1700">
                <a:solidFill>
                  <a:srgbClr val="C00000"/>
                </a:solidFill>
                <a:latin typeface="Corbel" pitchFamily="34" charset="0"/>
              </a:rPr>
              <a:t> [</a:t>
            </a:r>
            <a:r>
              <a:rPr lang="ru-RU" sz="1700">
                <a:solidFill>
                  <a:srgbClr val="C00000"/>
                </a:solidFill>
              </a:rPr>
              <a:t>Нелдер-Мид</a:t>
            </a:r>
            <a:r>
              <a:rPr lang="en-US" sz="1700">
                <a:solidFill>
                  <a:srgbClr val="C00000"/>
                </a:solidFill>
                <a:latin typeface="Corbel" pitchFamily="34" charset="0"/>
              </a:rPr>
              <a:t> +BFGS] (+(4+8)=+12 </a:t>
            </a:r>
            <a:r>
              <a:rPr lang="ru-RU" sz="1700">
                <a:solidFill>
                  <a:srgbClr val="C00000"/>
                </a:solidFill>
              </a:rPr>
              <a:t>параметры </a:t>
            </a:r>
            <a:r>
              <a:rPr lang="en-US" sz="1700">
                <a:solidFill>
                  <a:srgbClr val="C00000"/>
                </a:solidFill>
                <a:latin typeface="Corbel" pitchFamily="34" charset="0"/>
              </a:rPr>
              <a:t>IRR ) +</a:t>
            </a:r>
          </a:p>
          <a:p>
            <a:pPr marL="685800" lvl="1" indent="-182563" defTabSz="914400">
              <a:lnSpc>
                <a:spcPct val="70000"/>
              </a:lnSpc>
              <a:spcBef>
                <a:spcPts val="250"/>
              </a:spcBef>
              <a:spcAft>
                <a:spcPts val="250"/>
              </a:spcAft>
              <a:buClr>
                <a:schemeClr val="accent1"/>
              </a:buClr>
              <a:buFont typeface="Wingdings" pitchFamily="2" charset="2"/>
              <a:buChar char="§"/>
            </a:pPr>
            <a:r>
              <a:rPr lang="en-US" sz="1700">
                <a:solidFill>
                  <a:srgbClr val="595959"/>
                </a:solidFill>
                <a:latin typeface="Corbel" pitchFamily="34" charset="0"/>
              </a:rPr>
              <a:t> </a:t>
            </a:r>
            <a:r>
              <a:rPr lang="en-US" sz="1700" b="1">
                <a:solidFill>
                  <a:srgbClr val="1A616F"/>
                </a:solidFill>
                <a:latin typeface="Corbel" pitchFamily="34" charset="0"/>
              </a:rPr>
              <a:t>BFGS </a:t>
            </a:r>
          </a:p>
          <a:p>
            <a:pPr marL="182563" indent="-182563" defTabSz="914400">
              <a:lnSpc>
                <a:spcPct val="70000"/>
              </a:lnSpc>
              <a:spcBef>
                <a:spcPts val="1200"/>
              </a:spcBef>
              <a:buClr>
                <a:schemeClr val="accent1"/>
              </a:buClr>
              <a:buFont typeface="Wingdings 2" pitchFamily="18" charset="2"/>
              <a:buChar char=""/>
            </a:pPr>
            <a:r>
              <a:rPr lang="ru-RU" sz="2200">
                <a:solidFill>
                  <a:srgbClr val="595959"/>
                </a:solidFill>
              </a:rPr>
              <a:t>Национальный прогон</a:t>
            </a:r>
            <a:endParaRPr lang="en-US" sz="2200">
              <a:solidFill>
                <a:srgbClr val="595959"/>
              </a:solidFill>
            </a:endParaRPr>
          </a:p>
          <a:p>
            <a:pPr marL="685800" lvl="1" indent="-182563" defTabSz="914400">
              <a:lnSpc>
                <a:spcPct val="70000"/>
              </a:lnSpc>
              <a:spcBef>
                <a:spcPts val="250"/>
              </a:spcBef>
              <a:spcAft>
                <a:spcPts val="250"/>
              </a:spcAft>
              <a:buClr>
                <a:schemeClr val="accent1"/>
              </a:buClr>
              <a:buFont typeface="Wingdings" pitchFamily="2" charset="2"/>
              <a:buChar char="§"/>
            </a:pPr>
            <a:r>
              <a:rPr lang="ru-RU" sz="1700">
                <a:solidFill>
                  <a:srgbClr val="595959"/>
                </a:solidFill>
              </a:rPr>
              <a:t>Нелдер-Мид</a:t>
            </a:r>
            <a:r>
              <a:rPr lang="en-US" sz="1700">
                <a:solidFill>
                  <a:srgbClr val="595959"/>
                </a:solidFill>
                <a:latin typeface="Corbel" pitchFamily="34" charset="0"/>
              </a:rPr>
              <a:t> +</a:t>
            </a:r>
          </a:p>
          <a:p>
            <a:pPr marL="685800" lvl="1" indent="-182563" defTabSz="914400">
              <a:lnSpc>
                <a:spcPct val="70000"/>
              </a:lnSpc>
              <a:spcBef>
                <a:spcPts val="250"/>
              </a:spcBef>
              <a:spcAft>
                <a:spcPts val="250"/>
              </a:spcAft>
              <a:buClr>
                <a:schemeClr val="accent1"/>
              </a:buClr>
              <a:buFont typeface="Wingdings" pitchFamily="2" charset="2"/>
              <a:buChar char="§"/>
            </a:pPr>
            <a:r>
              <a:rPr lang="en-US" sz="1700">
                <a:solidFill>
                  <a:srgbClr val="595959"/>
                </a:solidFill>
                <a:latin typeface="Corbel" pitchFamily="34" charset="0"/>
              </a:rPr>
              <a:t>BFGS +</a:t>
            </a:r>
          </a:p>
          <a:p>
            <a:pPr marL="685800" lvl="1" indent="-182563" defTabSz="914400">
              <a:lnSpc>
                <a:spcPct val="70000"/>
              </a:lnSpc>
              <a:spcBef>
                <a:spcPts val="250"/>
              </a:spcBef>
              <a:spcAft>
                <a:spcPts val="250"/>
              </a:spcAft>
              <a:buClr>
                <a:schemeClr val="accent1"/>
              </a:buClr>
              <a:buFont typeface="Wingdings" pitchFamily="2" charset="2"/>
              <a:buChar char="§"/>
            </a:pPr>
            <a:r>
              <a:rPr lang="en-US" sz="1700">
                <a:solidFill>
                  <a:srgbClr val="C00000"/>
                </a:solidFill>
                <a:latin typeface="Corbel" pitchFamily="34" charset="0"/>
              </a:rPr>
              <a:t>[</a:t>
            </a:r>
            <a:r>
              <a:rPr lang="ru-RU" sz="1700">
                <a:solidFill>
                  <a:srgbClr val="C00000"/>
                </a:solidFill>
              </a:rPr>
              <a:t>Нелдер-Мид</a:t>
            </a:r>
            <a:r>
              <a:rPr lang="en-US" sz="1700">
                <a:solidFill>
                  <a:srgbClr val="C00000"/>
                </a:solidFill>
                <a:latin typeface="Corbel" pitchFamily="34" charset="0"/>
              </a:rPr>
              <a:t> +BFGS] (+(4+8)=+12 </a:t>
            </a:r>
            <a:r>
              <a:rPr lang="ru-RU" sz="1700">
                <a:solidFill>
                  <a:srgbClr val="C00000"/>
                </a:solidFill>
              </a:rPr>
              <a:t>параметры </a:t>
            </a:r>
            <a:r>
              <a:rPr lang="en-US" sz="1700">
                <a:solidFill>
                  <a:srgbClr val="C00000"/>
                </a:solidFill>
                <a:latin typeface="Corbel" pitchFamily="34" charset="0"/>
              </a:rPr>
              <a:t>IRR ) </a:t>
            </a:r>
            <a:r>
              <a:rPr lang="en-US" sz="1700">
                <a:solidFill>
                  <a:srgbClr val="595959"/>
                </a:solidFill>
                <a:latin typeface="Corbel" pitchFamily="34" charset="0"/>
              </a:rPr>
              <a:t>+</a:t>
            </a:r>
          </a:p>
          <a:p>
            <a:pPr marL="685800" lvl="1" indent="-182563" defTabSz="914400">
              <a:lnSpc>
                <a:spcPct val="70000"/>
              </a:lnSpc>
              <a:spcBef>
                <a:spcPts val="250"/>
              </a:spcBef>
              <a:spcAft>
                <a:spcPts val="250"/>
              </a:spcAft>
              <a:buClr>
                <a:schemeClr val="accent1"/>
              </a:buClr>
              <a:buFont typeface="Wingdings" pitchFamily="2" charset="2"/>
              <a:buChar char="§"/>
            </a:pPr>
            <a:r>
              <a:rPr lang="en-US" sz="1700" b="1">
                <a:solidFill>
                  <a:srgbClr val="1A616F"/>
                </a:solidFill>
                <a:latin typeface="Corbel" pitchFamily="34" charset="0"/>
              </a:rPr>
              <a:t>BFGS</a:t>
            </a:r>
            <a:r>
              <a:rPr lang="en-US" sz="1700">
                <a:solidFill>
                  <a:srgbClr val="595959"/>
                </a:solidFill>
                <a:latin typeface="Corbel" pitchFamily="34" charset="0"/>
              </a:rPr>
              <a:t> +</a:t>
            </a:r>
          </a:p>
          <a:p>
            <a:pPr marL="685800" lvl="1" indent="-182563" defTabSz="914400">
              <a:lnSpc>
                <a:spcPct val="70000"/>
              </a:lnSpc>
              <a:spcBef>
                <a:spcPts val="250"/>
              </a:spcBef>
              <a:spcAft>
                <a:spcPts val="250"/>
              </a:spcAft>
              <a:buClr>
                <a:schemeClr val="accent1"/>
              </a:buClr>
              <a:buFont typeface="Wingdings" pitchFamily="2" charset="2"/>
              <a:buChar char="§"/>
            </a:pPr>
            <a:r>
              <a:rPr lang="ru-RU" sz="1700">
                <a:solidFill>
                  <a:srgbClr val="595959"/>
                </a:solidFill>
              </a:rPr>
              <a:t>Адаптивный</a:t>
            </a:r>
            <a:r>
              <a:rPr lang="en-US" sz="1700">
                <a:solidFill>
                  <a:srgbClr val="595959"/>
                </a:solidFill>
                <a:latin typeface="Corbel" pitchFamily="34" charset="0"/>
              </a:rPr>
              <a:t> MCMC</a:t>
            </a:r>
          </a:p>
        </p:txBody>
      </p:sp>
      <p:sp>
        <p:nvSpPr>
          <p:cNvPr id="38917" name="Content Placeholder 2"/>
          <p:cNvSpPr txBox="1">
            <a:spLocks/>
          </p:cNvSpPr>
          <p:nvPr/>
        </p:nvSpPr>
        <p:spPr bwMode="auto">
          <a:xfrm>
            <a:off x="3540125" y="717550"/>
            <a:ext cx="5368925" cy="2184400"/>
          </a:xfrm>
          <a:prstGeom prst="rect">
            <a:avLst/>
          </a:prstGeom>
          <a:noFill/>
          <a:ln w="9525">
            <a:noFill/>
            <a:miter lim="800000"/>
            <a:headEnd/>
            <a:tailEnd/>
          </a:ln>
        </p:spPr>
        <p:txBody>
          <a:bodyPr anchor="ctr"/>
          <a:lstStyle/>
          <a:p>
            <a:pPr defTabSz="914400">
              <a:lnSpc>
                <a:spcPct val="90000"/>
              </a:lnSpc>
              <a:spcBef>
                <a:spcPts val="1200"/>
              </a:spcBef>
              <a:buClr>
                <a:schemeClr val="accent1"/>
              </a:buClr>
              <a:buFont typeface="Wingdings 2" pitchFamily="18" charset="2"/>
              <a:buNone/>
            </a:pPr>
            <a:r>
              <a:rPr lang="en-US" sz="2400">
                <a:solidFill>
                  <a:srgbClr val="595959"/>
                </a:solidFill>
                <a:latin typeface="Corbel" pitchFamily="34" charset="0"/>
              </a:rPr>
              <a:t>CSAVR </a:t>
            </a:r>
            <a:r>
              <a:rPr lang="ru-RU" sz="2400">
                <a:solidFill>
                  <a:srgbClr val="595959"/>
                </a:solidFill>
              </a:rPr>
              <a:t>считывает</a:t>
            </a:r>
            <a:r>
              <a:rPr lang="en-US" sz="2400">
                <a:solidFill>
                  <a:srgbClr val="595959"/>
                </a:solidFill>
                <a:latin typeface="Corbel" pitchFamily="34" charset="0"/>
              </a:rPr>
              <a:t> IRR</a:t>
            </a:r>
            <a:r>
              <a:rPr lang="ru-RU" sz="2400">
                <a:solidFill>
                  <a:srgbClr val="595959"/>
                </a:solidFill>
              </a:rPr>
              <a:t> из</a:t>
            </a:r>
            <a:r>
              <a:rPr lang="en-US" sz="2400">
                <a:solidFill>
                  <a:srgbClr val="595959"/>
                </a:solidFill>
                <a:latin typeface="Corbel" pitchFamily="34" charset="0"/>
              </a:rPr>
              <a:t> Spectrum-AIM (</a:t>
            </a:r>
            <a:r>
              <a:rPr lang="ru-RU" sz="2400">
                <a:solidFill>
                  <a:srgbClr val="595959"/>
                </a:solidFill>
              </a:rPr>
              <a:t>введенный пользователем, стандартный или региональный параметр по умолчанию</a:t>
            </a:r>
            <a:r>
              <a:rPr lang="en-US" sz="2400">
                <a:solidFill>
                  <a:srgbClr val="595959"/>
                </a:solidFill>
                <a:latin typeface="Corbel" pitchFamily="34" charset="0"/>
              </a:rPr>
              <a:t>)</a:t>
            </a:r>
          </a:p>
          <a:p>
            <a:pPr defTabSz="914400">
              <a:lnSpc>
                <a:spcPct val="90000"/>
              </a:lnSpc>
              <a:spcBef>
                <a:spcPts val="1200"/>
              </a:spcBef>
              <a:buClr>
                <a:schemeClr val="accent1"/>
              </a:buClr>
              <a:buFont typeface="Wingdings 2" pitchFamily="18" charset="2"/>
              <a:buNone/>
            </a:pPr>
            <a:r>
              <a:rPr lang="ru-RU" sz="2400">
                <a:solidFill>
                  <a:srgbClr val="595959"/>
                </a:solidFill>
              </a:rPr>
              <a:t>Опционально корректирует эти значения при подборе в</a:t>
            </a:r>
            <a:r>
              <a:rPr lang="en-US" sz="2400">
                <a:solidFill>
                  <a:srgbClr val="595959"/>
                </a:solidFill>
                <a:latin typeface="Corbel" pitchFamily="34" charset="0"/>
              </a:rPr>
              <a:t> CSAVR</a:t>
            </a:r>
          </a:p>
        </p:txBody>
      </p:sp>
      <p:sp>
        <p:nvSpPr>
          <p:cNvPr id="38918" name="Content Placeholder 2"/>
          <p:cNvSpPr txBox="1">
            <a:spLocks/>
          </p:cNvSpPr>
          <p:nvPr/>
        </p:nvSpPr>
        <p:spPr bwMode="auto">
          <a:xfrm>
            <a:off x="3602038" y="6296025"/>
            <a:ext cx="5937250" cy="463550"/>
          </a:xfrm>
          <a:prstGeom prst="rect">
            <a:avLst/>
          </a:prstGeom>
          <a:noFill/>
          <a:ln w="9525">
            <a:noFill/>
            <a:miter lim="800000"/>
            <a:headEnd/>
            <a:tailEnd/>
          </a:ln>
        </p:spPr>
        <p:txBody>
          <a:bodyPr anchor="ctr"/>
          <a:lstStyle/>
          <a:p>
            <a:pPr defTabSz="914400">
              <a:lnSpc>
                <a:spcPct val="90000"/>
              </a:lnSpc>
              <a:spcBef>
                <a:spcPts val="1200"/>
              </a:spcBef>
              <a:buClr>
                <a:schemeClr val="accent1"/>
              </a:buClr>
              <a:buFont typeface="Wingdings 2" pitchFamily="18" charset="2"/>
              <a:buNone/>
            </a:pPr>
            <a:r>
              <a:rPr lang="ru-RU">
                <a:solidFill>
                  <a:srgbClr val="C00000"/>
                </a:solidFill>
              </a:rPr>
              <a:t>Предупреждение</a:t>
            </a:r>
            <a:r>
              <a:rPr lang="en-US">
                <a:solidFill>
                  <a:srgbClr val="C00000"/>
                </a:solidFill>
                <a:latin typeface="Corbel" pitchFamily="34" charset="0"/>
              </a:rPr>
              <a:t>: </a:t>
            </a:r>
            <a:r>
              <a:rPr lang="ru-RU">
                <a:solidFill>
                  <a:srgbClr val="C00000"/>
                </a:solidFill>
              </a:rPr>
              <a:t>подбор в </a:t>
            </a:r>
            <a:r>
              <a:rPr lang="en-US">
                <a:solidFill>
                  <a:srgbClr val="C00000"/>
                </a:solidFill>
                <a:latin typeface="Corbel" pitchFamily="34" charset="0"/>
              </a:rPr>
              <a:t>CSAVR</a:t>
            </a:r>
            <a:r>
              <a:rPr lang="ru-RU">
                <a:solidFill>
                  <a:srgbClr val="C00000"/>
                </a:solidFill>
              </a:rPr>
              <a:t> может занять долгое время при корректировке</a:t>
            </a:r>
            <a:r>
              <a:rPr lang="en-US">
                <a:solidFill>
                  <a:srgbClr val="C00000"/>
                </a:solidFill>
                <a:latin typeface="Corbel" pitchFamily="34" charset="0"/>
              </a:rPr>
              <a:t> IRR</a:t>
            </a:r>
            <a:r>
              <a:rPr lang="ru-RU">
                <a:solidFill>
                  <a:srgbClr val="C00000"/>
                </a:solidFill>
              </a:rPr>
              <a:t>!</a:t>
            </a:r>
            <a:endParaRPr lang="en-US" sz="2400">
              <a:solidFill>
                <a:srgbClr val="C00000"/>
              </a:solidFill>
            </a:endParaRPr>
          </a:p>
        </p:txBody>
      </p:sp>
      <p:pic>
        <p:nvPicPr>
          <p:cNvPr id="38919" name="Picture 2" descr="Graphical user interface, text, application&#10;&#10;Description automatically generated"/>
          <p:cNvPicPr>
            <a:picLocks noChangeAspect="1"/>
          </p:cNvPicPr>
          <p:nvPr/>
        </p:nvPicPr>
        <p:blipFill>
          <a:blip r:embed="rId5"/>
          <a:srcRect/>
          <a:stretch>
            <a:fillRect/>
          </a:stretch>
        </p:blipFill>
        <p:spPr bwMode="auto">
          <a:xfrm>
            <a:off x="9374188" y="284163"/>
            <a:ext cx="2401887" cy="5575300"/>
          </a:xfrm>
          <a:prstGeom prst="rect">
            <a:avLst/>
          </a:prstGeom>
          <a:noFill/>
          <a:ln w="9525">
            <a:noFill/>
            <a:miter lim="800000"/>
            <a:headEnd/>
            <a:tailEnd/>
          </a:ln>
        </p:spPr>
      </p:pic>
      <p:sp>
        <p:nvSpPr>
          <p:cNvPr id="16" name="Oval 15"/>
          <p:cNvSpPr/>
          <p:nvPr/>
        </p:nvSpPr>
        <p:spPr>
          <a:xfrm>
            <a:off x="9199563" y="3346450"/>
            <a:ext cx="2281237" cy="1117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Shape">
            <a:hlinkClick r:id="" action="ppaction://media"/>
          </p:cNvPr>
          <p:cNvPicPr>
            <a:picLocks noRot="1" noChangeAspect="1"/>
          </p:cNvPicPr>
          <p:nvPr>
            <a:audioFile r:link="rId1"/>
          </p:nvPr>
        </p:nvPicPr>
        <p:blipFill>
          <a:blip r:embed="rId6"/>
          <a:srcRect/>
          <a:stretch>
            <a:fillRect/>
          </a:stretch>
        </p:blipFill>
        <p:spPr bwMode="auto">
          <a:xfrm>
            <a:off x="11731625" y="6397625"/>
            <a:ext cx="244475" cy="244475"/>
          </a:xfrm>
          <a:prstGeom prst="rect">
            <a:avLst/>
          </a:prstGeom>
          <a:noFill/>
          <a:ln w="9525">
            <a:noFill/>
            <a:miter lim="800000"/>
            <a:headEnd/>
            <a:tailEnd/>
          </a:ln>
        </p:spPr>
      </p:pic>
    </p:spTree>
  </p:cSld>
  <p:clrMapOvr>
    <a:masterClrMapping/>
  </p:clrMapOvr>
  <p:transition advTm="1559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ru-RU">
                <a:latin typeface="Arial" charset="0"/>
              </a:rPr>
              <a:t>Критерии выбора модели</a:t>
            </a:r>
            <a:br>
              <a:rPr lang="en-US"/>
            </a:br>
            <a:endParaRPr lang="en-US"/>
          </a:p>
        </p:txBody>
      </p:sp>
      <p:sp>
        <p:nvSpPr>
          <p:cNvPr id="40962" name="TextBox 5"/>
          <p:cNvSpPr txBox="1">
            <a:spLocks noChangeArrowheads="1"/>
          </p:cNvSpPr>
          <p:nvPr/>
        </p:nvSpPr>
        <p:spPr bwMode="auto">
          <a:xfrm>
            <a:off x="3678238" y="4946650"/>
            <a:ext cx="8124825" cy="1585913"/>
          </a:xfrm>
          <a:prstGeom prst="rect">
            <a:avLst/>
          </a:prstGeom>
          <a:noFill/>
          <a:ln w="9525">
            <a:noFill/>
            <a:miter lim="800000"/>
            <a:headEnd/>
            <a:tailEnd/>
          </a:ln>
        </p:spPr>
        <p:txBody>
          <a:bodyPr>
            <a:spAutoFit/>
          </a:bodyPr>
          <a:lstStyle/>
          <a:p>
            <a:r>
              <a:rPr lang="ru-RU">
                <a:solidFill>
                  <a:srgbClr val="FF0000"/>
                </a:solidFill>
              </a:rPr>
              <a:t>Простое правило: выберите модель с наименьшим AIC</a:t>
            </a:r>
          </a:p>
          <a:p>
            <a:r>
              <a:rPr lang="ru-RU">
                <a:solidFill>
                  <a:srgbClr val="FF0000"/>
                </a:solidFill>
              </a:rPr>
              <a:t>Если модели отличаются по значению AIC менее чем на 10 пунктов, они одинаково хороши</a:t>
            </a:r>
            <a:r>
              <a:rPr lang="ru-RU"/>
              <a:t> </a:t>
            </a:r>
            <a:br>
              <a:rPr lang="en-US" sz="2400">
                <a:solidFill>
                  <a:srgbClr val="C00000"/>
                </a:solidFill>
                <a:latin typeface="Corbel" pitchFamily="34" charset="0"/>
              </a:rPr>
            </a:br>
            <a:r>
              <a:rPr lang="en-US" sz="2400">
                <a:solidFill>
                  <a:srgbClr val="C00000"/>
                </a:solidFill>
                <a:latin typeface="Corbel" pitchFamily="34" charset="0"/>
                <a:sym typeface="Wingdings" pitchFamily="2" charset="2"/>
              </a:rPr>
              <a:t> </a:t>
            </a:r>
            <a:r>
              <a:rPr lang="ru-RU" sz="2000">
                <a:solidFill>
                  <a:srgbClr val="C00000"/>
                </a:solidFill>
                <a:sym typeface="Wingdings" pitchFamily="2" charset="2"/>
              </a:rPr>
              <a:t>После этого выберите нужную модель, просмотрев побдор по данным на графиках</a:t>
            </a:r>
            <a:endParaRPr lang="en-US" sz="2000">
              <a:solidFill>
                <a:srgbClr val="C00000"/>
              </a:solidFill>
              <a:latin typeface="Corbel" pitchFamily="34" charset="0"/>
              <a:sym typeface="Wingdings" pitchFamily="2" charset="2"/>
            </a:endParaRPr>
          </a:p>
        </p:txBody>
      </p:sp>
      <p:pic>
        <p:nvPicPr>
          <p:cNvPr id="14" name="Shape">
            <a:hlinkClick r:id="" action="ppaction://media"/>
          </p:cNvPr>
          <p:cNvPicPr>
            <a:picLocks noRot="1" noChangeAspect="1"/>
          </p:cNvPicPr>
          <p:nvPr>
            <a:audioFile r:link="rId1"/>
          </p:nvPr>
        </p:nvPicPr>
        <p:blipFill>
          <a:blip r:embed="rId4"/>
          <a:srcRect/>
          <a:stretch>
            <a:fillRect/>
          </a:stretch>
        </p:blipFill>
        <p:spPr bwMode="auto">
          <a:xfrm>
            <a:off x="11366500" y="6032500"/>
            <a:ext cx="609600" cy="609600"/>
          </a:xfrm>
          <a:prstGeom prst="rect">
            <a:avLst/>
          </a:prstGeom>
          <a:noFill/>
          <a:ln w="9525">
            <a:noFill/>
            <a:miter lim="800000"/>
            <a:headEnd/>
            <a:tailEnd/>
          </a:ln>
        </p:spPr>
      </p:pic>
      <p:pic>
        <p:nvPicPr>
          <p:cNvPr id="40964" name="Content Placeholder 8" descr="Chart&#10;&#10;Description automatically generated"/>
          <p:cNvPicPr>
            <a:picLocks noGrp="1" noChangeAspect="1"/>
          </p:cNvPicPr>
          <p:nvPr>
            <p:ph idx="1"/>
          </p:nvPr>
        </p:nvPicPr>
        <p:blipFill>
          <a:blip r:embed="rId5"/>
          <a:srcRect/>
          <a:stretch>
            <a:fillRect/>
          </a:stretch>
        </p:blipFill>
        <p:spPr>
          <a:xfrm>
            <a:off x="3868738" y="615950"/>
            <a:ext cx="7315200" cy="4052888"/>
          </a:xfrm>
        </p:spPr>
      </p:pic>
      <p:pic>
        <p:nvPicPr>
          <p:cNvPr id="40965" name="Picture 10" descr="Graphical user interface&#10;&#10;Description automatically generated with low confidence"/>
          <p:cNvPicPr>
            <a:picLocks noChangeAspect="1"/>
          </p:cNvPicPr>
          <p:nvPr/>
        </p:nvPicPr>
        <p:blipFill>
          <a:blip r:embed="rId6"/>
          <a:srcRect/>
          <a:stretch>
            <a:fillRect/>
          </a:stretch>
        </p:blipFill>
        <p:spPr bwMode="auto">
          <a:xfrm>
            <a:off x="4064000" y="3476625"/>
            <a:ext cx="1141413" cy="271463"/>
          </a:xfrm>
          <a:prstGeom prst="rect">
            <a:avLst/>
          </a:prstGeom>
          <a:noFill/>
          <a:ln w="9525">
            <a:noFill/>
            <a:miter lim="800000"/>
            <a:headEnd/>
            <a:tailEnd/>
          </a:ln>
        </p:spPr>
      </p:pic>
      <p:cxnSp>
        <p:nvCxnSpPr>
          <p:cNvPr id="12" name="Straight Arrow Connector 11"/>
          <p:cNvCxnSpPr>
            <a:cxnSpLocks/>
          </p:cNvCxnSpPr>
          <p:nvPr/>
        </p:nvCxnSpPr>
        <p:spPr>
          <a:xfrm flipH="1" flipV="1">
            <a:off x="5037138" y="3657600"/>
            <a:ext cx="2816225" cy="13589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77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ru-RU" sz="2800">
                <a:latin typeface="Arial" charset="0"/>
              </a:rPr>
              <a:t>Параметры модели</a:t>
            </a:r>
            <a:r>
              <a:rPr lang="en-US" sz="2800"/>
              <a:t>:</a:t>
            </a:r>
            <a:br>
              <a:rPr lang="en-US" sz="2400"/>
            </a:br>
            <a:br>
              <a:rPr lang="en-US" sz="2400"/>
            </a:br>
            <a:r>
              <a:rPr lang="ru-RU" sz="2800" b="1">
                <a:solidFill>
                  <a:srgbClr val="773804"/>
                </a:solidFill>
                <a:latin typeface="Arial" charset="0"/>
              </a:rPr>
              <a:t>Частота заболеваемости и диагностики</a:t>
            </a:r>
            <a:br>
              <a:rPr lang="en-US" sz="2400"/>
            </a:br>
            <a:br>
              <a:rPr lang="en-US"/>
            </a:br>
            <a:br>
              <a:rPr lang="en-US"/>
            </a:br>
            <a:endParaRPr lang="en-US"/>
          </a:p>
        </p:txBody>
      </p:sp>
      <p:sp>
        <p:nvSpPr>
          <p:cNvPr id="23" name="TextBox 22"/>
          <p:cNvSpPr txBox="1"/>
          <p:nvPr/>
        </p:nvSpPr>
        <p:spPr>
          <a:xfrm>
            <a:off x="3849688" y="5441950"/>
            <a:ext cx="7491412" cy="1187450"/>
          </a:xfrm>
          <a:prstGeom prst="rect">
            <a:avLst/>
          </a:prstGeom>
          <a:noFill/>
        </p:spPr>
        <p:txBody>
          <a:bodyPr>
            <a:spAutoFit/>
          </a:bodyPr>
          <a:lstStyle/>
          <a:p>
            <a:pPr marL="342900" indent="-342900">
              <a:buClr>
                <a:schemeClr val="accent1"/>
              </a:buClr>
              <a:buFont typeface="Arial" charset="0"/>
              <a:buChar char="•"/>
            </a:pPr>
            <a:r>
              <a:rPr lang="ru-RU" sz="2400">
                <a:solidFill>
                  <a:srgbClr val="0D0D0D"/>
                </a:solidFill>
              </a:rPr>
              <a:t>Выберите Параметры модели</a:t>
            </a:r>
            <a:endParaRPr lang="en-US" sz="2400">
              <a:solidFill>
                <a:srgbClr val="0D0D0D"/>
              </a:solidFill>
            </a:endParaRPr>
          </a:p>
          <a:p>
            <a:pPr marL="342900" indent="-342900">
              <a:buClr>
                <a:schemeClr val="accent1"/>
              </a:buClr>
              <a:buFont typeface="Arial" charset="0"/>
              <a:buChar char="•"/>
            </a:pPr>
            <a:r>
              <a:rPr lang="ru-RU" sz="2400">
                <a:solidFill>
                  <a:srgbClr val="0D0D0D"/>
                </a:solidFill>
              </a:rPr>
              <a:t>Посмотрите параметры и год первого диагноза</a:t>
            </a:r>
            <a:endParaRPr lang="en-US" sz="2400">
              <a:solidFill>
                <a:srgbClr val="0D0D0D"/>
              </a:solidFill>
            </a:endParaRPr>
          </a:p>
          <a:p>
            <a:pPr marL="342900" indent="-342900">
              <a:buClr>
                <a:schemeClr val="accent1"/>
              </a:buClr>
              <a:buFont typeface="Arial" charset="0"/>
              <a:buChar char="•"/>
            </a:pPr>
            <a:r>
              <a:rPr lang="ru-RU" sz="2400">
                <a:solidFill>
                  <a:srgbClr val="0D0D0D"/>
                </a:solidFill>
              </a:rPr>
              <a:t>Примите</a:t>
            </a:r>
            <a:r>
              <a:rPr lang="en-US" sz="2400">
                <a:solidFill>
                  <a:srgbClr val="0D0D0D"/>
                </a:solidFill>
                <a:latin typeface="Corbel" pitchFamily="34" charset="0"/>
              </a:rPr>
              <a:t>/OK </a:t>
            </a:r>
            <a:r>
              <a:rPr lang="ru-RU" sz="2400">
                <a:solidFill>
                  <a:srgbClr val="0D0D0D"/>
                </a:solidFill>
              </a:rPr>
              <a:t>или отмените любые изменения</a:t>
            </a:r>
            <a:endParaRPr lang="en-US" sz="2400">
              <a:solidFill>
                <a:srgbClr val="0D0D0D"/>
              </a:solidFill>
            </a:endParaRPr>
          </a:p>
        </p:txBody>
      </p:sp>
      <p:pic>
        <p:nvPicPr>
          <p:cNvPr id="22" name="Shape">
            <a:hlinkClick r:id="" action="ppaction://media"/>
          </p:cNvPr>
          <p:cNvPicPr>
            <a:picLocks noRot="1" noChangeAspect="1"/>
          </p:cNvPicPr>
          <p:nvPr>
            <a:audioFile r:link="rId1"/>
          </p:nvPr>
        </p:nvPicPr>
        <p:blipFill>
          <a:blip r:embed="rId4"/>
          <a:srcRect/>
          <a:stretch>
            <a:fillRect/>
          </a:stretch>
        </p:blipFill>
        <p:spPr bwMode="auto">
          <a:xfrm>
            <a:off x="11366500" y="6032500"/>
            <a:ext cx="609600" cy="609600"/>
          </a:xfrm>
          <a:prstGeom prst="rect">
            <a:avLst/>
          </a:prstGeom>
          <a:noFill/>
          <a:ln w="9525">
            <a:noFill/>
            <a:miter lim="800000"/>
            <a:headEnd/>
            <a:tailEnd/>
          </a:ln>
        </p:spPr>
      </p:pic>
      <p:pic>
        <p:nvPicPr>
          <p:cNvPr id="43012" name="Content Placeholder 10" descr="Graphical user interface, application&#10;&#10;Description automatically generated"/>
          <p:cNvPicPr>
            <a:picLocks noGrp="1" noChangeAspect="1"/>
          </p:cNvPicPr>
          <p:nvPr>
            <p:ph idx="1"/>
          </p:nvPr>
        </p:nvPicPr>
        <p:blipFill>
          <a:blip r:embed="rId5"/>
          <a:srcRect/>
          <a:stretch>
            <a:fillRect/>
          </a:stretch>
        </p:blipFill>
        <p:spPr>
          <a:xfrm>
            <a:off x="3849688" y="0"/>
            <a:ext cx="7315200" cy="5000625"/>
          </a:xfrm>
        </p:spPr>
      </p:pic>
      <p:cxnSp>
        <p:nvCxnSpPr>
          <p:cNvPr id="17" name="Straight Arrow Connector 16"/>
          <p:cNvCxnSpPr>
            <a:cxnSpLocks/>
          </p:cNvCxnSpPr>
          <p:nvPr/>
        </p:nvCxnSpPr>
        <p:spPr>
          <a:xfrm flipV="1">
            <a:off x="3913188" y="3148013"/>
            <a:ext cx="152400" cy="22177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3014" name="Picture 25" descr="Graphical user interface&#10;&#10;Description automatically generated with low confidence"/>
          <p:cNvPicPr>
            <a:picLocks noChangeAspect="1"/>
          </p:cNvPicPr>
          <p:nvPr/>
        </p:nvPicPr>
        <p:blipFill>
          <a:blip r:embed="rId6"/>
          <a:srcRect/>
          <a:stretch>
            <a:fillRect/>
          </a:stretch>
        </p:blipFill>
        <p:spPr bwMode="auto">
          <a:xfrm>
            <a:off x="4051300" y="3727450"/>
            <a:ext cx="1139825" cy="271463"/>
          </a:xfrm>
          <a:prstGeom prst="rect">
            <a:avLst/>
          </a:prstGeom>
          <a:noFill/>
          <a:ln w="9525">
            <a:noFill/>
            <a:miter lim="800000"/>
            <a:headEnd/>
            <a:tailEnd/>
          </a:ln>
        </p:spPr>
      </p:pic>
    </p:spTree>
  </p:cSld>
  <p:clrMapOvr>
    <a:masterClrMapping/>
  </p:clrMapOvr>
  <p:transition advTm="778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123950"/>
            <a:ext cx="3195637" cy="4600575"/>
          </a:xfrm>
        </p:spPr>
        <p:txBody>
          <a:bodyPr wrap="square" numCol="1" anchorCtr="0" compatLnSpc="1">
            <a:prstTxWarp prst="textNoShape">
              <a:avLst/>
            </a:prstTxWarp>
          </a:bodyPr>
          <a:lstStyle/>
          <a:p>
            <a:pPr eaLnBrk="1" hangingPunct="1">
              <a:defRPr/>
            </a:pPr>
            <a:r>
              <a:rPr lang="ru-RU" sz="3200">
                <a:latin typeface="Arial" charset="0"/>
              </a:rPr>
              <a:t>Параметры модели</a:t>
            </a:r>
            <a:r>
              <a:rPr lang="en-US" sz="3200"/>
              <a:t>: </a:t>
            </a:r>
            <a:br>
              <a:rPr lang="en-US"/>
            </a:br>
            <a:br>
              <a:rPr lang="en-US"/>
            </a:br>
            <a:r>
              <a:rPr lang="ru-RU" sz="2400">
                <a:solidFill>
                  <a:srgbClr val="773804"/>
                </a:solidFill>
                <a:latin typeface="Arial" charset="0"/>
              </a:rPr>
              <a:t>параметры </a:t>
            </a:r>
            <a:r>
              <a:rPr lang="en-US" sz="2400">
                <a:solidFill>
                  <a:srgbClr val="773804"/>
                </a:solidFill>
                <a:latin typeface="Arial" charset="0"/>
              </a:rPr>
              <a:t>MCMC</a:t>
            </a:r>
            <a:r>
              <a:rPr lang="en-US" sz="2400">
                <a:solidFill>
                  <a:srgbClr val="773804"/>
                </a:solidFill>
              </a:rPr>
              <a:t> </a:t>
            </a:r>
            <a:br>
              <a:rPr lang="en-US"/>
            </a:br>
            <a:endParaRPr lang="en-US"/>
          </a:p>
        </p:txBody>
      </p:sp>
      <p:sp>
        <p:nvSpPr>
          <p:cNvPr id="8" name="Rectangle 7"/>
          <p:cNvSpPr/>
          <p:nvPr/>
        </p:nvSpPr>
        <p:spPr>
          <a:xfrm>
            <a:off x="5005388" y="3876675"/>
            <a:ext cx="1019175" cy="152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solidFill>
                  <a:schemeClr val="tx1">
                    <a:lumMod val="95000"/>
                    <a:lumOff val="5000"/>
                  </a:schemeClr>
                </a:solidFill>
              </a:rPr>
              <a:t>MCMC Parameters</a:t>
            </a:r>
          </a:p>
        </p:txBody>
      </p:sp>
      <p:sp>
        <p:nvSpPr>
          <p:cNvPr id="10" name="TextBox 9"/>
          <p:cNvSpPr txBox="1"/>
          <p:nvPr/>
        </p:nvSpPr>
        <p:spPr>
          <a:xfrm>
            <a:off x="3549650" y="5195888"/>
            <a:ext cx="8170863" cy="1465262"/>
          </a:xfrm>
          <a:prstGeom prst="rect">
            <a:avLst/>
          </a:prstGeom>
          <a:noFill/>
        </p:spPr>
        <p:txBody>
          <a:bodyPr>
            <a:spAutoFit/>
          </a:bodyPr>
          <a:lstStyle/>
          <a:p>
            <a:pPr>
              <a:buClr>
                <a:schemeClr val="accent1"/>
              </a:buClr>
            </a:pPr>
            <a:r>
              <a:rPr lang="ru-RU"/>
              <a:t>При Национальном прогоне</a:t>
            </a:r>
            <a:r>
              <a:rPr lang="en-US">
                <a:latin typeface="Corbel" pitchFamily="34" charset="0"/>
              </a:rPr>
              <a:t> – </a:t>
            </a:r>
            <a:r>
              <a:rPr lang="ru-RU"/>
              <a:t>после выбора Национального прогона</a:t>
            </a:r>
            <a:r>
              <a:rPr lang="en-US">
                <a:latin typeface="Corbel" pitchFamily="34" charset="0"/>
              </a:rPr>
              <a:t>: </a:t>
            </a:r>
          </a:p>
          <a:p>
            <a:pPr>
              <a:buClr>
                <a:schemeClr val="accent1"/>
              </a:buClr>
              <a:buFont typeface="Arial" charset="0"/>
              <a:buChar char="•"/>
            </a:pPr>
            <a:r>
              <a:rPr lang="ru-RU" b="1">
                <a:solidFill>
                  <a:srgbClr val="0D0D0D"/>
                </a:solidFill>
              </a:rPr>
              <a:t>Просмотрите/отредактируйте параметры </a:t>
            </a:r>
            <a:r>
              <a:rPr lang="en-US" b="1">
                <a:solidFill>
                  <a:srgbClr val="0D0D0D"/>
                </a:solidFill>
                <a:latin typeface="Corbel" pitchFamily="34" charset="0"/>
              </a:rPr>
              <a:t>MCMC (</a:t>
            </a:r>
            <a:r>
              <a:rPr lang="ru-RU" b="1">
                <a:solidFill>
                  <a:srgbClr val="0D0D0D"/>
                </a:solidFill>
              </a:rPr>
              <a:t>выжигание дефекта</a:t>
            </a:r>
            <a:r>
              <a:rPr lang="en-US" b="1">
                <a:solidFill>
                  <a:srgbClr val="0D0D0D"/>
                </a:solidFill>
                <a:latin typeface="Corbel" pitchFamily="34" charset="0"/>
              </a:rPr>
              <a:t>)</a:t>
            </a:r>
          </a:p>
          <a:p>
            <a:pPr>
              <a:buClr>
                <a:schemeClr val="accent1"/>
              </a:buClr>
              <a:buFont typeface="Arial" charset="0"/>
              <a:buChar char="•"/>
            </a:pPr>
            <a:r>
              <a:rPr lang="ru-RU">
                <a:solidFill>
                  <a:srgbClr val="A6A6A6"/>
                </a:solidFill>
              </a:rPr>
              <a:t>Еще раз просмотрите параметры заболеваемости/диагностики и год первого диагноза</a:t>
            </a:r>
            <a:endParaRPr lang="en-US">
              <a:solidFill>
                <a:srgbClr val="A6A6A6"/>
              </a:solidFill>
              <a:latin typeface="Corbel" pitchFamily="34" charset="0"/>
            </a:endParaRPr>
          </a:p>
          <a:p>
            <a:pPr>
              <a:buClr>
                <a:schemeClr val="accent1"/>
              </a:buClr>
              <a:buFont typeface="Arial" charset="0"/>
              <a:buChar char="•"/>
            </a:pPr>
            <a:r>
              <a:rPr lang="ru-RU">
                <a:solidFill>
                  <a:srgbClr val="0D0D0D"/>
                </a:solidFill>
              </a:rPr>
              <a:t>Примите</a:t>
            </a:r>
            <a:r>
              <a:rPr lang="en-US">
                <a:solidFill>
                  <a:srgbClr val="0D0D0D"/>
                </a:solidFill>
                <a:latin typeface="Corbel" pitchFamily="34" charset="0"/>
              </a:rPr>
              <a:t>/OK </a:t>
            </a:r>
            <a:r>
              <a:rPr lang="ru-RU">
                <a:solidFill>
                  <a:srgbClr val="0D0D0D"/>
                </a:solidFill>
              </a:rPr>
              <a:t>или отмените любые изменения</a:t>
            </a:r>
            <a:endParaRPr lang="en-US">
              <a:solidFill>
                <a:srgbClr val="FF0000"/>
              </a:solidFill>
            </a:endParaRPr>
          </a:p>
        </p:txBody>
      </p:sp>
      <p:pic>
        <p:nvPicPr>
          <p:cNvPr id="22" name="Shape">
            <a:hlinkClick r:id="" action="ppaction://media"/>
          </p:cNvPr>
          <p:cNvPicPr>
            <a:picLocks noRot="1" noChangeAspect="1"/>
          </p:cNvPicPr>
          <p:nvPr>
            <a:audioFile r:link="rId1"/>
          </p:nvPr>
        </p:nvPicPr>
        <p:blipFill>
          <a:blip r:embed="rId4"/>
          <a:srcRect/>
          <a:stretch>
            <a:fillRect/>
          </a:stretch>
        </p:blipFill>
        <p:spPr bwMode="auto">
          <a:xfrm>
            <a:off x="11366500" y="6032500"/>
            <a:ext cx="609600" cy="609600"/>
          </a:xfrm>
          <a:prstGeom prst="rect">
            <a:avLst/>
          </a:prstGeom>
          <a:noFill/>
          <a:ln w="9525">
            <a:noFill/>
            <a:miter lim="800000"/>
            <a:headEnd/>
            <a:tailEnd/>
          </a:ln>
        </p:spPr>
      </p:pic>
      <p:pic>
        <p:nvPicPr>
          <p:cNvPr id="45061" name="Content Placeholder 14" descr="Graphical user interface, table&#10;&#10;Description automatically generated"/>
          <p:cNvPicPr>
            <a:picLocks noGrp="1" noChangeAspect="1"/>
          </p:cNvPicPr>
          <p:nvPr>
            <p:ph idx="1"/>
          </p:nvPr>
        </p:nvPicPr>
        <p:blipFill>
          <a:blip r:embed="rId5"/>
          <a:srcRect/>
          <a:stretch>
            <a:fillRect/>
          </a:stretch>
        </p:blipFill>
        <p:spPr>
          <a:xfrm>
            <a:off x="3660775" y="215900"/>
            <a:ext cx="7715250" cy="4643438"/>
          </a:xfrm>
        </p:spPr>
      </p:pic>
      <p:sp>
        <p:nvSpPr>
          <p:cNvPr id="26" name="Oval 25"/>
          <p:cNvSpPr/>
          <p:nvPr/>
        </p:nvSpPr>
        <p:spPr>
          <a:xfrm>
            <a:off x="5216525" y="3621088"/>
            <a:ext cx="2417763" cy="663575"/>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5063" name="Picture 28" descr="Graphical user interface&#10;&#10;Description automatically generated with low confidence"/>
          <p:cNvPicPr>
            <a:picLocks noChangeAspect="1"/>
          </p:cNvPicPr>
          <p:nvPr/>
        </p:nvPicPr>
        <p:blipFill>
          <a:blip r:embed="rId6"/>
          <a:srcRect/>
          <a:stretch>
            <a:fillRect/>
          </a:stretch>
        </p:blipFill>
        <p:spPr bwMode="auto">
          <a:xfrm>
            <a:off x="3916363" y="3768725"/>
            <a:ext cx="1244600" cy="287338"/>
          </a:xfrm>
          <a:prstGeom prst="rect">
            <a:avLst/>
          </a:prstGeom>
          <a:noFill/>
          <a:ln w="9525">
            <a:noFill/>
            <a:miter lim="800000"/>
            <a:headEnd/>
            <a:tailEnd/>
          </a:ln>
        </p:spPr>
      </p:pic>
    </p:spTree>
  </p:cSld>
  <p:clrMapOvr>
    <a:masterClrMapping/>
  </p:clrMapOvr>
  <p:transition advTm="481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975" y="1298575"/>
            <a:ext cx="7315200" cy="3254375"/>
          </a:xfrm>
        </p:spPr>
        <p:txBody>
          <a:bodyPr wrap="square" numCol="1" anchorCtr="0" compatLnSpc="1">
            <a:prstTxWarp prst="textNoShape">
              <a:avLst/>
            </a:prstTxWarp>
          </a:bodyPr>
          <a:lstStyle/>
          <a:p>
            <a:pPr eaLnBrk="1" hangingPunct="1">
              <a:defRPr/>
            </a:pPr>
            <a:r>
              <a:rPr lang="ru-RU"/>
              <a:t>Спасибо!</a:t>
            </a:r>
            <a:endParaRPr lang="en-US"/>
          </a:p>
        </p:txBody>
      </p:sp>
      <p:pic>
        <p:nvPicPr>
          <p:cNvPr id="9" name="Shape">
            <a:hlinkClick r:id="" action="ppaction://media"/>
          </p:cNvPr>
          <p:cNvPicPr>
            <a:picLocks noRot="1" noChangeAspect="1"/>
          </p:cNvPicPr>
          <p:nvPr>
            <a:audioFile r:link="rId1"/>
          </p:nvPr>
        </p:nvPicPr>
        <p:blipFill>
          <a:blip r:embed="rId4"/>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198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898525"/>
            <a:ext cx="3119437" cy="4826000"/>
          </a:xfrm>
        </p:spPr>
        <p:txBody>
          <a:bodyPr wrap="square" numCol="1" anchorCtr="0" compatLnSpc="1">
            <a:prstTxWarp prst="textNoShape">
              <a:avLst/>
            </a:prstTxWarp>
          </a:bodyPr>
          <a:lstStyle/>
          <a:p>
            <a:pPr eaLnBrk="1" hangingPunct="1">
              <a:defRPr/>
            </a:pPr>
            <a:r>
              <a:rPr lang="ru-RU" sz="2800"/>
              <a:t>Задачи </a:t>
            </a:r>
            <a:r>
              <a:rPr lang="en-US" sz="2800"/>
              <a:t>CSAVR:</a:t>
            </a:r>
            <a:br>
              <a:rPr lang="en-US" sz="2800"/>
            </a:br>
            <a:br>
              <a:rPr lang="en-US" sz="2800"/>
            </a:br>
            <a:r>
              <a:rPr lang="ru-RU" sz="2800" b="1"/>
              <a:t>Оценка тенденций заболеваемости для</a:t>
            </a:r>
            <a:r>
              <a:rPr lang="en-US" sz="2800" b="1"/>
              <a:t> Spectrum</a:t>
            </a:r>
            <a:br>
              <a:rPr lang="en-US" sz="2800"/>
            </a:br>
            <a:br>
              <a:rPr lang="en-US" sz="2800"/>
            </a:br>
            <a:r>
              <a:rPr lang="ru-RU" sz="2800"/>
              <a:t>Оценка знания статуса</a:t>
            </a:r>
            <a:br>
              <a:rPr lang="en-US" sz="2800"/>
            </a:br>
            <a:br>
              <a:rPr lang="en-US" sz="2800"/>
            </a:br>
            <a:r>
              <a:rPr lang="ru-RU" sz="2800"/>
              <a:t>На этих слайдах показано, как работает</a:t>
            </a:r>
            <a:r>
              <a:rPr lang="en-US" sz="2800"/>
              <a:t> CSAVR</a:t>
            </a:r>
            <a:endParaRPr lang="ru-RU" sz="2800"/>
          </a:p>
        </p:txBody>
      </p:sp>
      <p:sp>
        <p:nvSpPr>
          <p:cNvPr id="16386" name="Content Placeholder 2"/>
          <p:cNvSpPr>
            <a:spLocks noGrp="1"/>
          </p:cNvSpPr>
          <p:nvPr>
            <p:ph idx="1"/>
          </p:nvPr>
        </p:nvSpPr>
        <p:spPr>
          <a:xfrm>
            <a:off x="3622675" y="766763"/>
            <a:ext cx="7867650" cy="5335587"/>
          </a:xfrm>
        </p:spPr>
        <p:txBody>
          <a:bodyPr/>
          <a:lstStyle/>
          <a:p>
            <a:pPr marL="457200" indent="-457200" eaLnBrk="1" hangingPunct="1">
              <a:buFont typeface="Corbel" pitchFamily="34" charset="0"/>
              <a:buAutoNum type="arabicPeriod"/>
            </a:pPr>
            <a:r>
              <a:rPr lang="ru-RU" sz="2400"/>
              <a:t>Подробный обзор</a:t>
            </a:r>
            <a:r>
              <a:rPr lang="en-US" sz="2400"/>
              <a:t> CSAVR </a:t>
            </a:r>
          </a:p>
          <a:p>
            <a:pPr marL="457200" indent="-457200" eaLnBrk="1" hangingPunct="1">
              <a:buFont typeface="Corbel" pitchFamily="34" charset="0"/>
              <a:buAutoNum type="arabicPeriod"/>
            </a:pPr>
            <a:r>
              <a:rPr lang="ru-RU" sz="2400"/>
              <a:t>Модели заболеваемости и диагностики в</a:t>
            </a:r>
            <a:r>
              <a:rPr lang="en-US" sz="2400"/>
              <a:t> CSAVR</a:t>
            </a:r>
          </a:p>
          <a:p>
            <a:pPr marL="457200" indent="-457200" eaLnBrk="1" hangingPunct="1">
              <a:buFont typeface="Corbel" pitchFamily="34" charset="0"/>
              <a:buAutoNum type="arabicPeriod"/>
            </a:pPr>
            <a:r>
              <a:rPr lang="ru-RU" sz="2400"/>
              <a:t>Как в</a:t>
            </a:r>
            <a:r>
              <a:rPr lang="en-US" sz="2400"/>
              <a:t> CSAVR </a:t>
            </a:r>
            <a:r>
              <a:rPr lang="ru-RU" sz="2400"/>
              <a:t>происходит подбор модели</a:t>
            </a:r>
            <a:r>
              <a:rPr lang="en-US" sz="2400"/>
              <a:t>?</a:t>
            </a:r>
          </a:p>
          <a:p>
            <a:pPr marL="457200" indent="-457200" eaLnBrk="1" hangingPunct="1">
              <a:buFont typeface="Corbel" pitchFamily="34" charset="0"/>
              <a:buAutoNum type="arabicPeriod"/>
            </a:pPr>
            <a:r>
              <a:rPr lang="ru-RU" sz="2400"/>
              <a:t>Критерии для выбора типа модели</a:t>
            </a:r>
            <a:endParaRPr lang="en-US" sz="2400"/>
          </a:p>
          <a:p>
            <a:pPr marL="457200" indent="-457200" eaLnBrk="1" hangingPunct="1">
              <a:buFont typeface="Corbel" pitchFamily="34" charset="0"/>
              <a:buAutoNum type="arabicPeriod"/>
            </a:pPr>
            <a:r>
              <a:rPr lang="ru-RU" sz="2400"/>
              <a:t>Параметры модели</a:t>
            </a:r>
            <a:endParaRPr lang="en-US" sz="2400"/>
          </a:p>
          <a:p>
            <a:pPr lvl="1" eaLnBrk="1" hangingPunct="1"/>
            <a:r>
              <a:rPr lang="ru-RU" sz="2400"/>
              <a:t>Заболеваемость и диагностика</a:t>
            </a:r>
            <a:endParaRPr lang="en-US" sz="2400"/>
          </a:p>
          <a:p>
            <a:pPr lvl="1" eaLnBrk="1" hangingPunct="1"/>
            <a:r>
              <a:rPr lang="ru-RU" sz="2400"/>
              <a:t>Марковская цепь Монте-Карло</a:t>
            </a:r>
            <a:r>
              <a:rPr lang="en-US" sz="2400"/>
              <a:t> (MCMC)</a:t>
            </a:r>
          </a:p>
        </p:txBody>
      </p:sp>
      <p:pic>
        <p:nvPicPr>
          <p:cNvPr id="13" name="Shape">
            <a:hlinkClick r:id="" action="ppaction://media"/>
          </p:cNvPr>
          <p:cNvPicPr>
            <a:picLocks noRot="1" noChangeAspect="1"/>
          </p:cNvPicPr>
          <p:nvPr>
            <a:audioFile r:link="rId1"/>
          </p:nvPr>
        </p:nvPicPr>
        <p:blipFill>
          <a:blip r:embed="rId4"/>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1050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ru-RU"/>
              <a:t>Подробный обзор</a:t>
            </a:r>
            <a:r>
              <a:rPr lang="en-US"/>
              <a:t> CSAVR (I)</a:t>
            </a:r>
            <a:br>
              <a:rPr lang="en-US"/>
            </a:br>
            <a:endParaRPr lang="en-US"/>
          </a:p>
        </p:txBody>
      </p:sp>
      <p:sp>
        <p:nvSpPr>
          <p:cNvPr id="18434" name="Content Placeholder 2"/>
          <p:cNvSpPr>
            <a:spLocks noGrp="1"/>
          </p:cNvSpPr>
          <p:nvPr>
            <p:ph sz="half" idx="1"/>
          </p:nvPr>
        </p:nvSpPr>
        <p:spPr>
          <a:xfrm>
            <a:off x="3529013" y="868363"/>
            <a:ext cx="4765675" cy="5121275"/>
          </a:xfrm>
        </p:spPr>
        <p:txBody>
          <a:bodyPr/>
          <a:lstStyle/>
          <a:p>
            <a:pPr eaLnBrk="1" hangingPunct="1"/>
            <a:r>
              <a:rPr lang="ru-RU"/>
              <a:t>На основе данных национальных программ и эпиднадзора о</a:t>
            </a:r>
            <a:r>
              <a:rPr lang="en-US"/>
              <a:t>:</a:t>
            </a:r>
          </a:p>
          <a:p>
            <a:pPr lvl="1" eaLnBrk="1" hangingPunct="1"/>
            <a:r>
              <a:rPr lang="ru-RU"/>
              <a:t>Новых диагнозах ВИЧ</a:t>
            </a:r>
            <a:r>
              <a:rPr lang="en-US"/>
              <a:t> , </a:t>
            </a:r>
            <a:r>
              <a:rPr lang="ru-RU"/>
              <a:t>плюс</a:t>
            </a:r>
            <a:endParaRPr lang="en-US"/>
          </a:p>
          <a:p>
            <a:pPr lvl="1" eaLnBrk="1" hangingPunct="1"/>
            <a:r>
              <a:rPr lang="ru-RU"/>
              <a:t>Смертях вследствие ВИЧ/СПИДа</a:t>
            </a:r>
            <a:r>
              <a:rPr lang="en-US"/>
              <a:t> </a:t>
            </a:r>
          </a:p>
          <a:p>
            <a:pPr lvl="1" eaLnBrk="1" hangingPunct="1"/>
            <a:r>
              <a:rPr lang="ru-RU"/>
              <a:t>и/или показателях числа</a:t>
            </a:r>
            <a:r>
              <a:rPr lang="en-US"/>
              <a:t> CD4 </a:t>
            </a:r>
            <a:r>
              <a:rPr lang="ru-RU"/>
              <a:t>при постановке диагноза</a:t>
            </a:r>
            <a:br>
              <a:rPr lang="en-US"/>
            </a:br>
            <a:endParaRPr lang="en-US"/>
          </a:p>
          <a:p>
            <a:pPr lvl="1" eaLnBrk="1" hangingPunct="1"/>
            <a:r>
              <a:rPr lang="en-US" sz="2000"/>
              <a:t>... </a:t>
            </a:r>
            <a:r>
              <a:rPr lang="ru-RU" sz="2000"/>
              <a:t>производится подбор модели</a:t>
            </a:r>
            <a:r>
              <a:rPr lang="en-US" sz="2000"/>
              <a:t> </a:t>
            </a:r>
            <a:r>
              <a:rPr lang="ru-RU" sz="2000" b="1"/>
              <a:t>эпидемии ВИЧ среди взрослых</a:t>
            </a:r>
            <a:r>
              <a:rPr lang="en-US" sz="2000"/>
              <a:t> </a:t>
            </a:r>
            <a:r>
              <a:rPr lang="ru-RU" sz="2000"/>
              <a:t>с использованием допущений</a:t>
            </a:r>
            <a:r>
              <a:rPr lang="en-US" sz="2000"/>
              <a:t> Spectrum</a:t>
            </a:r>
            <a:r>
              <a:rPr lang="ru-RU" sz="2000"/>
              <a:t> о естественном выживании, стадий прогрессирования ВИЧ, смертности и т.д.</a:t>
            </a:r>
            <a:endParaRPr lang="en-US" sz="2000"/>
          </a:p>
          <a:p>
            <a:pPr lvl="1" eaLnBrk="1" hangingPunct="1"/>
            <a:r>
              <a:rPr lang="ru-RU" sz="2000"/>
              <a:t>Проводится оценка исторических тенденций заболеваемости и диагностики</a:t>
            </a:r>
            <a:endParaRPr lang="en-US" sz="2000"/>
          </a:p>
          <a:p>
            <a:pPr lvl="1" eaLnBrk="1" hangingPunct="1"/>
            <a:r>
              <a:rPr lang="ru-RU" sz="2000"/>
              <a:t>Генерируются краткосрочные прогнозы</a:t>
            </a:r>
            <a:endParaRPr lang="en-US" sz="2000"/>
          </a:p>
          <a:p>
            <a:pPr lvl="1" eaLnBrk="1" hangingPunct="1"/>
            <a:endParaRPr lang="en-US"/>
          </a:p>
        </p:txBody>
      </p:sp>
      <p:sp>
        <p:nvSpPr>
          <p:cNvPr id="5" name="TextBox 4"/>
          <p:cNvSpPr txBox="1"/>
          <p:nvPr/>
        </p:nvSpPr>
        <p:spPr>
          <a:xfrm>
            <a:off x="3632200" y="6030913"/>
            <a:ext cx="7343775" cy="307975"/>
          </a:xfrm>
          <a:prstGeom prst="rect">
            <a:avLst/>
          </a:prstGeom>
          <a:noFill/>
        </p:spPr>
        <p:txBody>
          <a:bodyPr wrap="none">
            <a:spAutoFit/>
          </a:bodyPr>
          <a:lstStyle/>
          <a:p>
            <a:pPr fontAlgn="auto">
              <a:spcBef>
                <a:spcPts val="0"/>
              </a:spcBef>
              <a:spcAft>
                <a:spcPts val="0"/>
              </a:spcAft>
              <a:defRPr/>
            </a:pPr>
            <a:r>
              <a:rPr lang="en-US" sz="1400" dirty="0">
                <a:solidFill>
                  <a:schemeClr val="accent1">
                    <a:lumMod val="50000"/>
                  </a:schemeClr>
                </a:solidFill>
                <a:latin typeface="+mn-lt"/>
                <a:cs typeface="+mn-cs"/>
              </a:rPr>
              <a:t>Spectrum manual: </a:t>
            </a:r>
            <a:r>
              <a:rPr lang="en-US" sz="1400" dirty="0">
                <a:solidFill>
                  <a:schemeClr val="accent1">
                    <a:lumMod val="50000"/>
                  </a:schemeClr>
                </a:solidFill>
                <a:latin typeface="+mn-lt"/>
                <a:cs typeface="+mn-cs"/>
                <a:hlinkClick r:id="rId4"/>
              </a:rPr>
              <a:t>https://avenirhealth.org/Download/Spectrum/Manuals/SpectrumManualE.pdf</a:t>
            </a:r>
            <a:r>
              <a:rPr lang="en-US" sz="1400" dirty="0">
                <a:solidFill>
                  <a:schemeClr val="accent1">
                    <a:lumMod val="50000"/>
                  </a:schemeClr>
                </a:solidFill>
                <a:latin typeface="+mn-lt"/>
                <a:cs typeface="+mn-cs"/>
              </a:rPr>
              <a:t> </a:t>
            </a:r>
          </a:p>
        </p:txBody>
      </p:sp>
      <p:pic>
        <p:nvPicPr>
          <p:cNvPr id="18436" name="Content Placeholder 12"/>
          <p:cNvPicPr>
            <a:picLocks noGrp="1" noChangeAspect="1"/>
          </p:cNvPicPr>
          <p:nvPr>
            <p:ph sz="half" idx="2"/>
          </p:nvPr>
        </p:nvPicPr>
        <p:blipFill>
          <a:blip r:embed="rId5"/>
          <a:srcRect/>
          <a:stretch>
            <a:fillRect/>
          </a:stretch>
        </p:blipFill>
        <p:spPr>
          <a:xfrm>
            <a:off x="8294688" y="3390900"/>
            <a:ext cx="3340100" cy="2360613"/>
          </a:xfrm>
        </p:spPr>
      </p:pic>
      <p:pic>
        <p:nvPicPr>
          <p:cNvPr id="18437" name="Picture 10"/>
          <p:cNvPicPr>
            <a:picLocks noChangeAspect="1"/>
          </p:cNvPicPr>
          <p:nvPr/>
        </p:nvPicPr>
        <p:blipFill>
          <a:blip r:embed="rId6"/>
          <a:srcRect/>
          <a:stretch>
            <a:fillRect/>
          </a:stretch>
        </p:blipFill>
        <p:spPr bwMode="auto">
          <a:xfrm>
            <a:off x="8102600" y="890588"/>
            <a:ext cx="3475038" cy="2474912"/>
          </a:xfrm>
          <a:prstGeom prst="rect">
            <a:avLst/>
          </a:prstGeom>
          <a:noFill/>
          <a:ln w="9525">
            <a:noFill/>
            <a:miter lim="800000"/>
            <a:headEnd/>
            <a:tailEnd/>
          </a:ln>
        </p:spPr>
      </p:pic>
      <p:pic>
        <p:nvPicPr>
          <p:cNvPr id="9" name="Shape">
            <a:hlinkClick r:id="" action="ppaction://media"/>
          </p:cNvPr>
          <p:cNvPicPr>
            <a:picLocks noRot="1" noChangeAspect="1"/>
          </p:cNvPicPr>
          <p:nvPr>
            <a:audioFile r:link="rId1"/>
          </p:nvPr>
        </p:nvPicPr>
        <p:blipFill>
          <a:blip r:embed="rId7"/>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835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ru-RU"/>
              <a:t>Подробный обзор</a:t>
            </a:r>
            <a:r>
              <a:rPr lang="en-US"/>
              <a:t> CSAVR: </a:t>
            </a:r>
            <a:br>
              <a:rPr lang="en-US"/>
            </a:br>
            <a:br>
              <a:rPr lang="en-US"/>
            </a:br>
            <a:r>
              <a:rPr lang="ru-RU"/>
              <a:t>ВИЧ и компоненты диагностики</a:t>
            </a:r>
            <a:endParaRPr lang="en-US"/>
          </a:p>
        </p:txBody>
      </p:sp>
      <p:sp>
        <p:nvSpPr>
          <p:cNvPr id="3" name="Rectangle 2"/>
          <p:cNvSpPr/>
          <p:nvPr/>
        </p:nvSpPr>
        <p:spPr>
          <a:xfrm>
            <a:off x="3625850" y="769938"/>
            <a:ext cx="2098675" cy="779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cs typeface="Arial" charset="0"/>
              </a:rPr>
              <a:t>Восприимчивые</a:t>
            </a:r>
            <a:endParaRPr lang="en-US">
              <a:solidFill>
                <a:schemeClr val="tx1"/>
              </a:solidFill>
              <a:cs typeface="Arial" charset="0"/>
            </a:endParaRPr>
          </a:p>
          <a:p>
            <a:pPr algn="ctr">
              <a:defRPr/>
            </a:pPr>
            <a:r>
              <a:rPr lang="ru-RU">
                <a:solidFill>
                  <a:schemeClr val="tx1"/>
                </a:solidFill>
                <a:cs typeface="Arial" charset="0"/>
              </a:rPr>
              <a:t>Никогда не тестировались</a:t>
            </a:r>
            <a:endParaRPr lang="en-US">
              <a:solidFill>
                <a:schemeClr val="tx1"/>
              </a:solidFill>
              <a:cs typeface="Arial" charset="0"/>
            </a:endParaRPr>
          </a:p>
        </p:txBody>
      </p:sp>
      <p:sp>
        <p:nvSpPr>
          <p:cNvPr id="4" name="Rectangle 3"/>
          <p:cNvSpPr/>
          <p:nvPr/>
        </p:nvSpPr>
        <p:spPr>
          <a:xfrm>
            <a:off x="7270750" y="785813"/>
            <a:ext cx="1898650" cy="781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cs typeface="Arial" charset="0"/>
              </a:rPr>
              <a:t>ЛЖВ</a:t>
            </a:r>
            <a:endParaRPr lang="en-US">
              <a:solidFill>
                <a:schemeClr val="tx1"/>
              </a:solidFill>
              <a:cs typeface="Arial" charset="0"/>
            </a:endParaRPr>
          </a:p>
          <a:p>
            <a:pPr algn="ctr">
              <a:defRPr/>
            </a:pPr>
            <a:r>
              <a:rPr lang="ru-RU">
                <a:solidFill>
                  <a:schemeClr val="tx1"/>
                </a:solidFill>
                <a:cs typeface="Arial" charset="0"/>
              </a:rPr>
              <a:t>Никогда не тестировались</a:t>
            </a:r>
            <a:endParaRPr lang="en-US">
              <a:solidFill>
                <a:schemeClr val="tx1"/>
              </a:solidFill>
              <a:cs typeface="Arial" charset="0"/>
            </a:endParaRPr>
          </a:p>
        </p:txBody>
      </p:sp>
      <p:sp>
        <p:nvSpPr>
          <p:cNvPr id="5" name="Rectangle 4"/>
          <p:cNvSpPr/>
          <p:nvPr/>
        </p:nvSpPr>
        <p:spPr>
          <a:xfrm>
            <a:off x="7218204" y="2601913"/>
            <a:ext cx="1959293" cy="7794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rPr>
              <a:t>ЛЖВ</a:t>
            </a:r>
          </a:p>
          <a:p>
            <a:pPr algn="ctr" fontAlgn="auto">
              <a:spcBef>
                <a:spcPts val="0"/>
              </a:spcBef>
              <a:spcAft>
                <a:spcPts val="0"/>
              </a:spcAft>
              <a:defRPr/>
            </a:pPr>
            <a:r>
              <a:rPr lang="ru-RU" dirty="0">
                <a:solidFill>
                  <a:schemeClr val="tx1"/>
                </a:solidFill>
              </a:rPr>
              <a:t>Знают статус</a:t>
            </a:r>
          </a:p>
          <a:p>
            <a:pPr algn="ctr" fontAlgn="auto">
              <a:spcBef>
                <a:spcPts val="0"/>
              </a:spcBef>
              <a:spcAft>
                <a:spcPts val="0"/>
              </a:spcAft>
              <a:defRPr/>
            </a:pPr>
            <a:r>
              <a:rPr lang="ru-RU" dirty="0">
                <a:solidFill>
                  <a:schemeClr val="tx1"/>
                </a:solidFill>
              </a:rPr>
              <a:t>Не лечились</a:t>
            </a:r>
            <a:endParaRPr lang="en-US" dirty="0">
              <a:solidFill>
                <a:schemeClr val="tx1"/>
              </a:solidFill>
            </a:endParaRPr>
          </a:p>
        </p:txBody>
      </p:sp>
      <p:sp>
        <p:nvSpPr>
          <p:cNvPr id="6" name="Rectangle 5"/>
          <p:cNvSpPr/>
          <p:nvPr/>
        </p:nvSpPr>
        <p:spPr>
          <a:xfrm>
            <a:off x="7429500" y="4660900"/>
            <a:ext cx="1757363" cy="781050"/>
          </a:xfrm>
          <a:prstGeom prst="rect">
            <a:avLst/>
          </a:prstGeom>
          <a:solidFill>
            <a:srgbClr val="C5FF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cs typeface="Arial" charset="0"/>
              </a:rPr>
              <a:t>ЛЖВ на АРТ</a:t>
            </a:r>
            <a:endParaRPr lang="en-US" dirty="0">
              <a:solidFill>
                <a:schemeClr val="tx1"/>
              </a:solidFill>
              <a:cs typeface="Arial" charset="0"/>
            </a:endParaRPr>
          </a:p>
        </p:txBody>
      </p:sp>
      <p:cxnSp>
        <p:nvCxnSpPr>
          <p:cNvPr id="7" name="Straight Arrow Connector 6"/>
          <p:cNvCxnSpPr>
            <a:cxnSpLocks/>
            <a:stCxn id="3" idx="3"/>
          </p:cNvCxnSpPr>
          <p:nvPr/>
        </p:nvCxnSpPr>
        <p:spPr>
          <a:xfrm>
            <a:off x="5724525" y="1160463"/>
            <a:ext cx="1504950" cy="7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9043988" y="1184275"/>
            <a:ext cx="2338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11398250" y="1184275"/>
            <a:ext cx="36513" cy="3884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9274175" y="5068888"/>
            <a:ext cx="21447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a:spLocks noRot="1" noChangeAspect="1" noMove="1" noResize="1" noEditPoints="1" noAdjustHandles="1" noChangeArrowheads="1" noChangeShapeType="1" noTextEdit="1"/>
          </p:cNvSpPr>
          <p:nvPr/>
        </p:nvSpPr>
        <p:spPr>
          <a:xfrm>
            <a:off x="6307469" y="631252"/>
            <a:ext cx="219797" cy="430887"/>
          </a:xfrm>
          <a:prstGeom prst="rect">
            <a:avLst/>
          </a:prstGeom>
          <a:blipFill>
            <a:blip r:embed="rId4"/>
            <a:stretch>
              <a:fillRect/>
            </a:stretch>
          </a:blipFill>
        </p:spPr>
        <p:txBody>
          <a:bodyPr/>
          <a:lstStyle/>
          <a:p>
            <a:pPr fontAlgn="auto">
              <a:spcBef>
                <a:spcPts val="0"/>
              </a:spcBef>
              <a:spcAft>
                <a:spcPts val="0"/>
              </a:spcAft>
              <a:defRPr/>
            </a:pPr>
            <a:r>
              <a:rPr lang="en-US">
                <a:noFill/>
                <a:latin typeface="+mn-lt"/>
                <a:cs typeface="+mn-cs"/>
              </a:rPr>
              <a:t> </a:t>
            </a:r>
          </a:p>
        </p:txBody>
      </p:sp>
      <p:cxnSp>
        <p:nvCxnSpPr>
          <p:cNvPr id="12" name="Straight Arrow Connector 11"/>
          <p:cNvCxnSpPr>
            <a:cxnSpLocks/>
          </p:cNvCxnSpPr>
          <p:nvPr/>
        </p:nvCxnSpPr>
        <p:spPr>
          <a:xfrm>
            <a:off x="8175625" y="1608138"/>
            <a:ext cx="17463" cy="952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a:spLocks noRot="1" noChangeAspect="1" noMove="1" noResize="1" noEditPoints="1" noAdjustHandles="1" noChangeArrowheads="1" noChangeShapeType="1" noTextEdit="1"/>
          </p:cNvSpPr>
          <p:nvPr/>
        </p:nvSpPr>
        <p:spPr>
          <a:xfrm>
            <a:off x="9118791" y="1878559"/>
            <a:ext cx="2177173" cy="215444"/>
          </a:xfrm>
          <a:prstGeom prst="rect">
            <a:avLst/>
          </a:prstGeom>
          <a:blipFill>
            <a:blip r:embed="rId5"/>
            <a:stretch>
              <a:fillRect l="-5042" t="-25000" b="-47222"/>
            </a:stretch>
          </a:blipFill>
        </p:spPr>
        <p:txBody>
          <a:bodyPr/>
          <a:lstStyle/>
          <a:p>
            <a:pPr fontAlgn="auto">
              <a:spcBef>
                <a:spcPts val="0"/>
              </a:spcBef>
              <a:spcAft>
                <a:spcPts val="0"/>
              </a:spcAft>
              <a:defRPr/>
            </a:pPr>
            <a:r>
              <a:rPr lang="en-US">
                <a:noFill/>
                <a:latin typeface="+mn-lt"/>
                <a:cs typeface="+mn-cs"/>
              </a:rPr>
              <a:t> </a:t>
            </a:r>
          </a:p>
        </p:txBody>
      </p:sp>
      <p:sp>
        <p:nvSpPr>
          <p:cNvPr id="14" name="TextBox 13"/>
          <p:cNvSpPr txBox="1">
            <a:spLocks noRot="1" noChangeAspect="1" noMove="1" noResize="1" noEditPoints="1" noAdjustHandles="1" noChangeArrowheads="1" noChangeShapeType="1" noTextEdit="1"/>
          </p:cNvSpPr>
          <p:nvPr/>
        </p:nvSpPr>
        <p:spPr>
          <a:xfrm>
            <a:off x="3559888" y="2509322"/>
            <a:ext cx="4555805" cy="2616101"/>
          </a:xfrm>
          <a:prstGeom prst="rect">
            <a:avLst/>
          </a:prstGeom>
          <a:blipFill>
            <a:blip r:embed="rId6"/>
            <a:stretch>
              <a:fillRect l="-1205" t="-1632"/>
            </a:stretch>
          </a:blipFill>
        </p:spPr>
        <p:txBody>
          <a:bodyPr/>
          <a:lstStyle/>
          <a:p>
            <a:pPr fontAlgn="auto">
              <a:spcBef>
                <a:spcPts val="0"/>
              </a:spcBef>
              <a:spcAft>
                <a:spcPts val="0"/>
              </a:spcAft>
              <a:defRPr/>
            </a:pPr>
            <a:r>
              <a:rPr lang="en-US">
                <a:noFill/>
                <a:latin typeface="+mn-lt"/>
                <a:cs typeface="+mn-cs"/>
              </a:rPr>
              <a:t> </a:t>
            </a:r>
          </a:p>
        </p:txBody>
      </p:sp>
      <p:cxnSp>
        <p:nvCxnSpPr>
          <p:cNvPr id="15" name="Straight Arrow Connector 14"/>
          <p:cNvCxnSpPr>
            <a:cxnSpLocks/>
          </p:cNvCxnSpPr>
          <p:nvPr/>
        </p:nvCxnSpPr>
        <p:spPr>
          <a:xfrm>
            <a:off x="8250238" y="3429000"/>
            <a:ext cx="0" cy="119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95" name="TextBox 23"/>
          <p:cNvSpPr txBox="1">
            <a:spLocks noChangeArrowheads="1"/>
          </p:cNvSpPr>
          <p:nvPr/>
        </p:nvSpPr>
        <p:spPr bwMode="auto">
          <a:xfrm>
            <a:off x="3678238" y="5605463"/>
            <a:ext cx="6081712" cy="1187450"/>
          </a:xfrm>
          <a:prstGeom prst="rect">
            <a:avLst/>
          </a:prstGeom>
          <a:noFill/>
          <a:ln w="9525">
            <a:noFill/>
            <a:miter lim="800000"/>
            <a:headEnd/>
            <a:tailEnd/>
          </a:ln>
        </p:spPr>
        <p:txBody>
          <a:bodyPr>
            <a:spAutoFit/>
          </a:bodyPr>
          <a:lstStyle/>
          <a:p>
            <a:pPr marL="342900" indent="-342900">
              <a:buClr>
                <a:schemeClr val="accent1"/>
              </a:buClr>
              <a:buFont typeface="Arial" charset="0"/>
              <a:buChar char="•"/>
            </a:pPr>
            <a:r>
              <a:rPr lang="ru-RU" sz="2400" b="1">
                <a:latin typeface="Corbel" pitchFamily="34" charset="0"/>
              </a:rPr>
              <a:t>Моделирование ВИЧ</a:t>
            </a:r>
            <a:r>
              <a:rPr lang="en-US" sz="2400" b="1">
                <a:latin typeface="Corbel" pitchFamily="34" charset="0"/>
              </a:rPr>
              <a:t>: EPPASM</a:t>
            </a:r>
          </a:p>
          <a:p>
            <a:pPr marL="342900" indent="-342900">
              <a:buClr>
                <a:schemeClr val="accent1"/>
              </a:buClr>
              <a:buFont typeface="Arial" charset="0"/>
              <a:buChar char="•"/>
            </a:pPr>
            <a:r>
              <a:rPr lang="ru-RU" sz="2400" b="1">
                <a:latin typeface="Corbel" pitchFamily="34" charset="0"/>
              </a:rPr>
              <a:t>Моделирование диагностики</a:t>
            </a:r>
            <a:r>
              <a:rPr lang="en-US" sz="2400" b="1">
                <a:latin typeface="Corbel" pitchFamily="34" charset="0"/>
              </a:rPr>
              <a:t>: Shiny90</a:t>
            </a:r>
          </a:p>
        </p:txBody>
      </p:sp>
      <p:pic>
        <p:nvPicPr>
          <p:cNvPr id="18" name="Shape">
            <a:hlinkClick r:id="" action="ppaction://media"/>
          </p:cNvPr>
          <p:cNvPicPr>
            <a:picLocks noRot="1" noChangeAspect="1"/>
          </p:cNvPicPr>
          <p:nvPr>
            <a:audioFile r:link="rId1"/>
          </p:nvPr>
        </p:nvPicPr>
        <p:blipFill>
          <a:blip r:embed="rId7"/>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991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ru-RU"/>
              <a:t>Модели заболеваемости и диагностики в </a:t>
            </a:r>
            <a:r>
              <a:rPr lang="en-US"/>
              <a:t> CSAVR:</a:t>
            </a:r>
            <a:br>
              <a:rPr lang="en-US"/>
            </a:br>
            <a:br>
              <a:rPr lang="en-US"/>
            </a:br>
            <a:r>
              <a:rPr lang="ru-RU">
                <a:solidFill>
                  <a:srgbClr val="773804"/>
                </a:solidFill>
              </a:rPr>
              <a:t>Варианты заболеваемости</a:t>
            </a:r>
            <a:br>
              <a:rPr lang="en-US"/>
            </a:br>
            <a:endParaRPr lang="en-US"/>
          </a:p>
        </p:txBody>
      </p:sp>
      <p:pic>
        <p:nvPicPr>
          <p:cNvPr id="22530" name="Picture 5"/>
          <p:cNvPicPr>
            <a:picLocks noChangeAspect="1"/>
          </p:cNvPicPr>
          <p:nvPr/>
        </p:nvPicPr>
        <p:blipFill>
          <a:blip r:embed="rId4"/>
          <a:srcRect/>
          <a:stretch>
            <a:fillRect/>
          </a:stretch>
        </p:blipFill>
        <p:spPr bwMode="auto">
          <a:xfrm>
            <a:off x="3652838" y="700088"/>
            <a:ext cx="7832725" cy="5345112"/>
          </a:xfrm>
          <a:prstGeom prst="rect">
            <a:avLst/>
          </a:prstGeom>
          <a:noFill/>
          <a:ln w="9525">
            <a:noFill/>
            <a:miter lim="800000"/>
            <a:headEnd/>
            <a:tailEnd/>
          </a:ln>
        </p:spPr>
      </p:pic>
      <p:pic>
        <p:nvPicPr>
          <p:cNvPr id="5" name="Shape">
            <a:hlinkClick r:id="" action="ppaction://media"/>
          </p:cNvPr>
          <p:cNvPicPr>
            <a:picLocks noRot="1" noChangeAspect="1"/>
          </p:cNvPicPr>
          <p:nvPr>
            <a:audioFile r:link="rId1"/>
          </p:nvPr>
        </p:nvPicPr>
        <p:blipFill>
          <a:blip r:embed="rId5"/>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425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ru-RU" sz="2800"/>
              <a:t>Модели заболеваемости и диагностики в </a:t>
            </a:r>
            <a:r>
              <a:rPr lang="en-US" sz="2800"/>
              <a:t> CSAVR :</a:t>
            </a:r>
            <a:br>
              <a:rPr lang="en-US" sz="2800"/>
            </a:br>
            <a:br>
              <a:rPr lang="en-US" sz="3200"/>
            </a:br>
            <a:r>
              <a:rPr lang="ru-RU" sz="3200">
                <a:solidFill>
                  <a:srgbClr val="773804"/>
                </a:solidFill>
              </a:rPr>
              <a:t>Варианты заболеваемости</a:t>
            </a:r>
            <a:br>
              <a:rPr lang="en-US" sz="3200"/>
            </a:br>
            <a:br>
              <a:rPr lang="en-US" sz="3200"/>
            </a:br>
            <a:r>
              <a:rPr lang="ru-RU" sz="3200" b="1">
                <a:solidFill>
                  <a:srgbClr val="6F181A"/>
                </a:solidFill>
              </a:rPr>
              <a:t>Двойная логистическая</a:t>
            </a:r>
            <a:endParaRPr lang="en-US" sz="3200" b="1">
              <a:solidFill>
                <a:srgbClr val="6F181A"/>
              </a:solidFill>
            </a:endParaRPr>
          </a:p>
        </p:txBody>
      </p:sp>
      <p:sp>
        <p:nvSpPr>
          <p:cNvPr id="24578" name="Content Placeholder 2"/>
          <p:cNvSpPr>
            <a:spLocks noGrp="1"/>
          </p:cNvSpPr>
          <p:nvPr>
            <p:ph idx="1"/>
          </p:nvPr>
        </p:nvSpPr>
        <p:spPr>
          <a:xfrm>
            <a:off x="3573463" y="1073150"/>
            <a:ext cx="4025900" cy="2228850"/>
          </a:xfrm>
        </p:spPr>
        <p:txBody>
          <a:bodyPr/>
          <a:lstStyle/>
          <a:p>
            <a:pPr eaLnBrk="1" hangingPunct="1"/>
            <a:r>
              <a:rPr lang="ru-RU" sz="2400"/>
              <a:t>Лучше всего работает, когда программные данные указывают на то, что заболеваемость достигла пика и начала снижаться</a:t>
            </a:r>
            <a:endParaRPr lang="en-US" sz="2400"/>
          </a:p>
        </p:txBody>
      </p:sp>
      <p:grpSp>
        <p:nvGrpSpPr>
          <p:cNvPr id="24579" name="Group 5"/>
          <p:cNvGrpSpPr>
            <a:grpSpLocks/>
          </p:cNvGrpSpPr>
          <p:nvPr/>
        </p:nvGrpSpPr>
        <p:grpSpPr bwMode="auto">
          <a:xfrm>
            <a:off x="7383463" y="3122613"/>
            <a:ext cx="4208462" cy="2746375"/>
            <a:chOff x="1527410" y="2620962"/>
            <a:chExt cx="6089181" cy="3655535"/>
          </a:xfrm>
        </p:grpSpPr>
        <p:pic>
          <p:nvPicPr>
            <p:cNvPr id="24583" name="Picture 6"/>
            <p:cNvPicPr>
              <a:picLocks noChangeAspect="1"/>
            </p:cNvPicPr>
            <p:nvPr/>
          </p:nvPicPr>
          <p:blipFill>
            <a:blip r:embed="rId4"/>
            <a:srcRect/>
            <a:stretch>
              <a:fillRect/>
            </a:stretch>
          </p:blipFill>
          <p:spPr bwMode="auto">
            <a:xfrm>
              <a:off x="1527410" y="2872646"/>
              <a:ext cx="6089181" cy="3403851"/>
            </a:xfrm>
            <a:prstGeom prst="rect">
              <a:avLst/>
            </a:prstGeom>
            <a:noFill/>
            <a:ln w="9525">
              <a:noFill/>
              <a:miter lim="800000"/>
              <a:headEnd/>
              <a:tailEnd/>
            </a:ln>
          </p:spPr>
        </p:pic>
        <p:sp>
          <p:nvSpPr>
            <p:cNvPr id="8" name="Rectangle 7"/>
            <p:cNvSpPr/>
            <p:nvPr/>
          </p:nvSpPr>
          <p:spPr>
            <a:xfrm>
              <a:off x="1527410" y="2620962"/>
              <a:ext cx="6068509" cy="914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9" name="Table 8"/>
          <p:cNvGraphicFramePr>
            <a:graphicFrameLocks noGrp="1"/>
          </p:cNvGraphicFramePr>
          <p:nvPr>
            <p:extLst>
              <p:ext uri="{D42A27DB-BD31-4B8C-83A1-F6EECF244321}">
                <p14:modId xmlns:p14="http://schemas.microsoft.com/office/powerpoint/2010/main" val="951393770"/>
              </p:ext>
            </p:extLst>
          </p:nvPr>
        </p:nvGraphicFramePr>
        <p:xfrm>
          <a:off x="7566007" y="988869"/>
          <a:ext cx="4025306" cy="2865120"/>
        </p:xfrm>
        <a:graphic>
          <a:graphicData uri="http://schemas.openxmlformats.org/drawingml/2006/table">
            <a:tbl>
              <a:tblPr firstRow="1" bandRow="1">
                <a:tableStyleId>{6E25E649-3F16-4E02-A733-19D2CDBF48F0}</a:tableStyleId>
              </a:tblPr>
              <a:tblGrid>
                <a:gridCol w="424573">
                  <a:extLst>
                    <a:ext uri="{9D8B030D-6E8A-4147-A177-3AD203B41FA5}">
                      <a16:colId xmlns:a16="http://schemas.microsoft.com/office/drawing/2014/main" val="20000"/>
                    </a:ext>
                  </a:extLst>
                </a:gridCol>
                <a:gridCol w="3600733">
                  <a:extLst>
                    <a:ext uri="{9D8B030D-6E8A-4147-A177-3AD203B41FA5}">
                      <a16:colId xmlns:a16="http://schemas.microsoft.com/office/drawing/2014/main" val="20001"/>
                    </a:ext>
                  </a:extLst>
                </a:gridCol>
              </a:tblGrid>
              <a:tr h="304800">
                <a:tc gridSpan="2">
                  <a:txBody>
                    <a:bodyPr/>
                    <a:lstStyle/>
                    <a:p>
                      <a:r>
                        <a:rPr lang="ru-RU" sz="1400" dirty="0"/>
                        <a:t>Параметры модели заболеваемости</a:t>
                      </a:r>
                      <a:endParaRPr lang="en-US" sz="1400" b="1" dirty="0">
                        <a:solidFill>
                          <a:schemeClr val="bg1"/>
                        </a:solidFill>
                      </a:endParaRPr>
                    </a:p>
                  </a:txBody>
                  <a:tcPr/>
                </a:tc>
                <a:tc hMerge="1">
                  <a:txBody>
                    <a:bodyPr/>
                    <a:lstStyle/>
                    <a:p>
                      <a:endParaRPr lang="en-US" sz="1600" dirty="0"/>
                    </a:p>
                  </a:txBody>
                  <a:tcPr/>
                </a:tc>
                <a:extLst>
                  <a:ext uri="{0D108BD9-81ED-4DB2-BD59-A6C34878D82A}">
                    <a16:rowId xmlns:a16="http://schemas.microsoft.com/office/drawing/2014/main" val="10000"/>
                  </a:ext>
                </a:extLst>
              </a:tr>
              <a:tr h="304800">
                <a:tc>
                  <a:txBody>
                    <a:bodyPr/>
                    <a:lstStyle/>
                    <a:p>
                      <a:endParaRPr lang="en-US"/>
                    </a:p>
                  </a:txBody>
                  <a:tcPr>
                    <a:blipFill>
                      <a:blip r:embed="rId5"/>
                      <a:stretch>
                        <a:fillRect t="-104000" r="-847143" b="-622000"/>
                      </a:stretch>
                    </a:blipFill>
                  </a:tcPr>
                </a:tc>
                <a:tc>
                  <a:txBody>
                    <a:bodyPr/>
                    <a:lstStyle/>
                    <a:p>
                      <a:r>
                        <a:rPr lang="ru-RU" sz="1400" dirty="0"/>
                        <a:t>Темпы роста в начале тенденции</a:t>
                      </a:r>
                      <a:endParaRPr lang="en-US" sz="1400" dirty="0"/>
                    </a:p>
                  </a:txBody>
                  <a:tcPr/>
                </a:tc>
                <a:extLst>
                  <a:ext uri="{0D108BD9-81ED-4DB2-BD59-A6C34878D82A}">
                    <a16:rowId xmlns:a16="http://schemas.microsoft.com/office/drawing/2014/main" val="10001"/>
                  </a:ext>
                </a:extLst>
              </a:tr>
              <a:tr h="304800">
                <a:tc>
                  <a:txBody>
                    <a:bodyPr/>
                    <a:lstStyle/>
                    <a:p>
                      <a:endParaRPr lang="en-US"/>
                    </a:p>
                  </a:txBody>
                  <a:tcPr>
                    <a:blipFill>
                      <a:blip r:embed="rId5"/>
                      <a:stretch>
                        <a:fillRect t="-204000" r="-847143" b="-522000"/>
                      </a:stretch>
                    </a:blipFill>
                  </a:tcPr>
                </a:tc>
                <a:tc>
                  <a:txBody>
                    <a:bodyPr/>
                    <a:lstStyle/>
                    <a:p>
                      <a:r>
                        <a:rPr lang="ru-RU" sz="1400" dirty="0"/>
                        <a:t>Уровень схождения</a:t>
                      </a:r>
                      <a:r>
                        <a:rPr lang="ru-RU" sz="1400" baseline="0" dirty="0"/>
                        <a:t> с асимптотой</a:t>
                      </a:r>
                      <a:endParaRPr lang="en-US" sz="1400" dirty="0"/>
                    </a:p>
                  </a:txBody>
                  <a:tcPr/>
                </a:tc>
                <a:extLst>
                  <a:ext uri="{0D108BD9-81ED-4DB2-BD59-A6C34878D82A}">
                    <a16:rowId xmlns:a16="http://schemas.microsoft.com/office/drawing/2014/main" val="10002"/>
                  </a:ext>
                </a:extLst>
              </a:tr>
              <a:tr h="304800">
                <a:tc>
                  <a:txBody>
                    <a:bodyPr/>
                    <a:lstStyle/>
                    <a:p>
                      <a:endParaRPr lang="en-US"/>
                    </a:p>
                  </a:txBody>
                  <a:tcPr>
                    <a:blipFill>
                      <a:blip r:embed="rId5"/>
                      <a:stretch>
                        <a:fillRect t="-298039" r="-847143" b="-411765"/>
                      </a:stretch>
                    </a:blipFill>
                  </a:tcPr>
                </a:tc>
                <a:tc>
                  <a:txBody>
                    <a:bodyPr/>
                    <a:lstStyle/>
                    <a:p>
                      <a:r>
                        <a:rPr lang="ru-RU" sz="1400" dirty="0"/>
                        <a:t>Время</a:t>
                      </a:r>
                      <a:r>
                        <a:rPr lang="ru-RU" sz="1400" baseline="0" dirty="0"/>
                        <a:t> перегиба</a:t>
                      </a:r>
                      <a:endParaRPr lang="en-US" sz="1400" dirty="0"/>
                    </a:p>
                  </a:txBody>
                  <a:tcPr/>
                </a:tc>
                <a:extLst>
                  <a:ext uri="{0D108BD9-81ED-4DB2-BD59-A6C34878D82A}">
                    <a16:rowId xmlns:a16="http://schemas.microsoft.com/office/drawing/2014/main" val="10003"/>
                  </a:ext>
                </a:extLst>
              </a:tr>
              <a:tr h="304800">
                <a:tc>
                  <a:txBody>
                    <a:bodyPr/>
                    <a:lstStyle/>
                    <a:p>
                      <a:endParaRPr lang="en-US"/>
                    </a:p>
                  </a:txBody>
                  <a:tcPr>
                    <a:blipFill>
                      <a:blip r:embed="rId5"/>
                      <a:stretch>
                        <a:fillRect t="-406000" r="-847143" b="-320000"/>
                      </a:stretch>
                    </a:blipFill>
                  </a:tcPr>
                </a:tc>
                <a:tc>
                  <a:txBody>
                    <a:bodyPr/>
                    <a:lstStyle/>
                    <a:p>
                      <a:r>
                        <a:rPr lang="ru-RU" sz="1400" dirty="0"/>
                        <a:t>Величина в начале тенденции</a:t>
                      </a:r>
                      <a:endParaRPr lang="en-US" sz="1400" dirty="0"/>
                    </a:p>
                  </a:txBody>
                  <a:tcPr/>
                </a:tc>
                <a:extLst>
                  <a:ext uri="{0D108BD9-81ED-4DB2-BD59-A6C34878D82A}">
                    <a16:rowId xmlns:a16="http://schemas.microsoft.com/office/drawing/2014/main" val="10004"/>
                  </a:ext>
                </a:extLst>
              </a:tr>
              <a:tr h="304800">
                <a:tc>
                  <a:txBody>
                    <a:bodyPr/>
                    <a:lstStyle/>
                    <a:p>
                      <a:endParaRPr lang="en-US"/>
                    </a:p>
                  </a:txBody>
                  <a:tcPr>
                    <a:blipFill>
                      <a:blip r:embed="rId5"/>
                      <a:stretch>
                        <a:fillRect t="-506000" r="-847143" b="-220000"/>
                      </a:stretch>
                    </a:blipFill>
                  </a:tcPr>
                </a:tc>
                <a:tc>
                  <a:txBody>
                    <a:bodyPr/>
                    <a:lstStyle/>
                    <a:p>
                      <a:r>
                        <a:rPr lang="ru-RU" sz="1400" dirty="0"/>
                        <a:t>Величина асимптоты</a:t>
                      </a:r>
                      <a:endParaRPr lang="en-US" sz="1400" dirty="0"/>
                    </a:p>
                  </a:txBody>
                  <a:tcPr/>
                </a:tc>
                <a:extLst>
                  <a:ext uri="{0D108BD9-81ED-4DB2-BD59-A6C34878D82A}">
                    <a16:rowId xmlns:a16="http://schemas.microsoft.com/office/drawing/2014/main" val="10005"/>
                  </a:ext>
                </a:extLst>
              </a:tr>
              <a:tr h="304800">
                <a:tc>
                  <a:txBody>
                    <a:bodyPr/>
                    <a:lstStyle/>
                    <a:p>
                      <a:endParaRPr lang="en-US"/>
                    </a:p>
                  </a:txBody>
                  <a:tcPr>
                    <a:blipFill>
                      <a:blip r:embed="rId5"/>
                      <a:stretch>
                        <a:fillRect t="-606000" r="-847143" b="-120000"/>
                      </a:stretch>
                    </a:blipFill>
                  </a:tcPr>
                </a:tc>
                <a:tc>
                  <a:txBody>
                    <a:bodyPr/>
                    <a:lstStyle/>
                    <a:p>
                      <a:r>
                        <a:rPr lang="ru-RU" sz="1400" dirty="0"/>
                        <a:t>Форма 1-й логистической кривой</a:t>
                      </a:r>
                      <a:endParaRPr lang="en-US" sz="1400" dirty="0"/>
                    </a:p>
                  </a:txBody>
                  <a:tcPr/>
                </a:tc>
                <a:extLst>
                  <a:ext uri="{0D108BD9-81ED-4DB2-BD59-A6C34878D82A}">
                    <a16:rowId xmlns:a16="http://schemas.microsoft.com/office/drawing/2014/main" val="10006"/>
                  </a:ext>
                </a:extLst>
              </a:tr>
              <a:tr h="304800">
                <a:tc>
                  <a:txBody>
                    <a:bodyPr/>
                    <a:lstStyle/>
                    <a:p>
                      <a:endParaRPr lang="en-US"/>
                    </a:p>
                  </a:txBody>
                  <a:tcPr>
                    <a:blipFill>
                      <a:blip r:embed="rId5"/>
                      <a:stretch>
                        <a:fillRect t="-706000" r="-847143" b="-20000"/>
                      </a:stretch>
                    </a:blipFill>
                  </a:tcPr>
                </a:tc>
                <a:tc>
                  <a:txBody>
                    <a:bodyPr/>
                    <a:lstStyle/>
                    <a:p>
                      <a:r>
                        <a:rPr lang="ru-RU" sz="1400" dirty="0"/>
                        <a:t>Форма 2-й логистической кривой</a:t>
                      </a:r>
                      <a:endParaRPr lang="en-US" sz="1400" dirty="0"/>
                    </a:p>
                  </a:txBody>
                  <a:tcPr/>
                </a:tc>
                <a:extLst>
                  <a:ext uri="{0D108BD9-81ED-4DB2-BD59-A6C34878D82A}">
                    <a16:rowId xmlns:a16="http://schemas.microsoft.com/office/drawing/2014/main" val="10007"/>
                  </a:ext>
                </a:extLst>
              </a:tr>
            </a:tbl>
          </a:graphicData>
        </a:graphic>
      </p:graphicFrame>
      <p:sp>
        <p:nvSpPr>
          <p:cNvPr id="11" name="TextBox 10"/>
          <p:cNvSpPr txBox="1">
            <a:spLocks noRot="1" noChangeAspect="1" noMove="1" noResize="1" noEditPoints="1" noAdjustHandles="1" noChangeArrowheads="1" noChangeShapeType="1" noTextEdit="1"/>
          </p:cNvSpPr>
          <p:nvPr/>
        </p:nvSpPr>
        <p:spPr>
          <a:xfrm>
            <a:off x="3192565" y="4018584"/>
            <a:ext cx="4357768" cy="1089722"/>
          </a:xfrm>
          <a:prstGeom prst="rect">
            <a:avLst/>
          </a:prstGeom>
          <a:blipFill>
            <a:blip r:embed="rId6"/>
            <a:stretch>
              <a:fillRect/>
            </a:stretch>
          </a:blipFill>
        </p:spPr>
        <p:txBody>
          <a:bodyPr/>
          <a:lstStyle/>
          <a:p>
            <a:pPr fontAlgn="auto">
              <a:spcBef>
                <a:spcPts val="0"/>
              </a:spcBef>
              <a:spcAft>
                <a:spcPts val="0"/>
              </a:spcAft>
              <a:defRPr/>
            </a:pPr>
            <a:r>
              <a:rPr lang="en-US">
                <a:noFill/>
                <a:latin typeface="+mn-lt"/>
                <a:cs typeface="+mn-cs"/>
              </a:rPr>
              <a:t> </a:t>
            </a:r>
          </a:p>
        </p:txBody>
      </p:sp>
      <p:pic>
        <p:nvPicPr>
          <p:cNvPr id="14" name="Shape">
            <a:hlinkClick r:id="" action="ppaction://media"/>
          </p:cNvPr>
          <p:cNvPicPr>
            <a:picLocks noRot="1" noChangeAspect="1"/>
          </p:cNvPicPr>
          <p:nvPr>
            <a:audioFile r:link="rId1"/>
          </p:nvPr>
        </p:nvPicPr>
        <p:blipFill>
          <a:blip r:embed="rId7"/>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738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ru-RU"/>
              <a:t>Модели заболеваемости и диагностики</a:t>
            </a:r>
            <a:r>
              <a:rPr lang="en-US"/>
              <a:t> CSAVR :</a:t>
            </a:r>
            <a:br>
              <a:rPr lang="en-US"/>
            </a:br>
            <a:br>
              <a:rPr lang="en-US"/>
            </a:br>
            <a:r>
              <a:rPr lang="ru-RU">
                <a:solidFill>
                  <a:srgbClr val="773804"/>
                </a:solidFill>
              </a:rPr>
              <a:t>Варианты заболеваемости</a:t>
            </a:r>
            <a:br>
              <a:rPr lang="en-US"/>
            </a:br>
            <a:br>
              <a:rPr lang="en-US"/>
            </a:br>
            <a:r>
              <a:rPr lang="ru-RU" b="1">
                <a:solidFill>
                  <a:srgbClr val="6F181A"/>
                </a:solidFill>
              </a:rPr>
              <a:t>Одинарная логистическая</a:t>
            </a:r>
            <a:endParaRPr lang="en-US"/>
          </a:p>
        </p:txBody>
      </p:sp>
      <p:sp>
        <p:nvSpPr>
          <p:cNvPr id="26626" name="Content Placeholder 2"/>
          <p:cNvSpPr>
            <a:spLocks noGrp="1"/>
          </p:cNvSpPr>
          <p:nvPr>
            <p:ph idx="1"/>
          </p:nvPr>
        </p:nvSpPr>
        <p:spPr>
          <a:xfrm>
            <a:off x="3625850" y="863600"/>
            <a:ext cx="4008438" cy="2251075"/>
          </a:xfrm>
        </p:spPr>
        <p:txBody>
          <a:bodyPr/>
          <a:lstStyle/>
          <a:p>
            <a:pPr eaLnBrk="1" hangingPunct="1"/>
            <a:r>
              <a:rPr lang="ru-RU"/>
              <a:t>Лучше всего работает, когда программные данные указывают на то, что заболеваемость постоянно росла</a:t>
            </a:r>
            <a:endParaRPr lang="en-US"/>
          </a:p>
          <a:p>
            <a:pPr eaLnBrk="1" hangingPunct="1"/>
            <a:endParaRPr lang="en-US"/>
          </a:p>
        </p:txBody>
      </p:sp>
      <p:pic>
        <p:nvPicPr>
          <p:cNvPr id="26627" name="Picture 5"/>
          <p:cNvPicPr>
            <a:picLocks noChangeAspect="1"/>
          </p:cNvPicPr>
          <p:nvPr/>
        </p:nvPicPr>
        <p:blipFill>
          <a:blip r:embed="rId4"/>
          <a:srcRect/>
          <a:stretch>
            <a:fillRect/>
          </a:stretch>
        </p:blipFill>
        <p:spPr bwMode="auto">
          <a:xfrm>
            <a:off x="7173913" y="2787650"/>
            <a:ext cx="4556125" cy="3402013"/>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1004560919"/>
              </p:ext>
            </p:extLst>
          </p:nvPr>
        </p:nvGraphicFramePr>
        <p:xfrm>
          <a:off x="7414479" y="1839246"/>
          <a:ext cx="4362994" cy="1593669"/>
        </p:xfrm>
        <a:graphic>
          <a:graphicData uri="http://schemas.openxmlformats.org/drawingml/2006/table">
            <a:tbl>
              <a:tblPr firstRow="1" bandRow="1">
                <a:tableStyleId>{85BE263C-DBD7-4A20-BB59-AAB30ACAA65A}</a:tableStyleId>
              </a:tblPr>
              <a:tblGrid>
                <a:gridCol w="460191">
                  <a:extLst>
                    <a:ext uri="{9D8B030D-6E8A-4147-A177-3AD203B41FA5}">
                      <a16:colId xmlns:a16="http://schemas.microsoft.com/office/drawing/2014/main" val="20000"/>
                    </a:ext>
                  </a:extLst>
                </a:gridCol>
                <a:gridCol w="3902803">
                  <a:extLst>
                    <a:ext uri="{9D8B030D-6E8A-4147-A177-3AD203B41FA5}">
                      <a16:colId xmlns:a16="http://schemas.microsoft.com/office/drawing/2014/main" val="20001"/>
                    </a:ext>
                  </a:extLst>
                </a:gridCol>
              </a:tblGrid>
              <a:tr h="531223">
                <a:tc gridSpan="2">
                  <a:txBody>
                    <a:bodyPr/>
                    <a:lstStyle/>
                    <a:p>
                      <a:r>
                        <a:rPr lang="ru-RU" sz="1400" dirty="0"/>
                        <a:t>Параметры  модели заболеваемости</a:t>
                      </a:r>
                      <a:endParaRPr lang="en-US" sz="1400" b="1" dirty="0">
                        <a:solidFill>
                          <a:schemeClr val="bg1"/>
                        </a:solidFill>
                      </a:endParaRPr>
                    </a:p>
                  </a:txBody>
                  <a:tcPr>
                    <a:solidFill>
                      <a:schemeClr val="accent1">
                        <a:lumMod val="75000"/>
                      </a:schemeClr>
                    </a:solidFill>
                  </a:tcPr>
                </a:tc>
                <a:tc hMerge="1">
                  <a:txBody>
                    <a:bodyPr/>
                    <a:lstStyle/>
                    <a:p>
                      <a:endParaRPr lang="en-US" sz="1600" dirty="0"/>
                    </a:p>
                  </a:txBody>
                  <a:tcPr/>
                </a:tc>
                <a:extLst>
                  <a:ext uri="{0D108BD9-81ED-4DB2-BD59-A6C34878D82A}">
                    <a16:rowId xmlns:a16="http://schemas.microsoft.com/office/drawing/2014/main" val="10000"/>
                  </a:ext>
                </a:extLst>
              </a:tr>
              <a:tr h="531223">
                <a:tc>
                  <a:txBody>
                    <a:bodyPr/>
                    <a:lstStyle/>
                    <a:p>
                      <a:endParaRPr lang="en-US"/>
                    </a:p>
                  </a:txBody>
                  <a:tcPr>
                    <a:blipFill>
                      <a:blip r:embed="rId5"/>
                      <a:stretch>
                        <a:fillRect t="-103448" r="-846053" b="-103448"/>
                      </a:stretch>
                    </a:blipFill>
                  </a:tcPr>
                </a:tc>
                <a:tc>
                  <a:txBody>
                    <a:bodyPr/>
                    <a:lstStyle/>
                    <a:p>
                      <a:r>
                        <a:rPr lang="ru-RU" sz="1400" dirty="0"/>
                        <a:t>Асимптота</a:t>
                      </a:r>
                      <a:endParaRPr lang="en-US" sz="1400" dirty="0"/>
                    </a:p>
                  </a:txBody>
                  <a:tcPr/>
                </a:tc>
                <a:extLst>
                  <a:ext uri="{0D108BD9-81ED-4DB2-BD59-A6C34878D82A}">
                    <a16:rowId xmlns:a16="http://schemas.microsoft.com/office/drawing/2014/main" val="10001"/>
                  </a:ext>
                </a:extLst>
              </a:tr>
              <a:tr h="531223">
                <a:tc>
                  <a:txBody>
                    <a:bodyPr/>
                    <a:lstStyle/>
                    <a:p>
                      <a:endParaRPr lang="en-US"/>
                    </a:p>
                  </a:txBody>
                  <a:tcPr>
                    <a:blipFill>
                      <a:blip r:embed="rId5"/>
                      <a:stretch>
                        <a:fillRect t="-201136" r="-846053" b="-2273"/>
                      </a:stretch>
                    </a:blipFill>
                  </a:tcPr>
                </a:tc>
                <a:tc>
                  <a:txBody>
                    <a:bodyPr/>
                    <a:lstStyle/>
                    <a:p>
                      <a:r>
                        <a:rPr lang="ru-RU" sz="1400" dirty="0"/>
                        <a:t>Скорость схождения к асимптоте</a:t>
                      </a:r>
                      <a:endParaRPr lang="en-US" sz="1400" dirty="0"/>
                    </a:p>
                  </a:txBody>
                  <a:tcPr/>
                </a:tc>
                <a:extLst>
                  <a:ext uri="{0D108BD9-81ED-4DB2-BD59-A6C34878D82A}">
                    <a16:rowId xmlns:a16="http://schemas.microsoft.com/office/drawing/2014/main" val="10002"/>
                  </a:ext>
                </a:extLst>
              </a:tr>
            </a:tbl>
          </a:graphicData>
        </a:graphic>
      </p:graphicFrame>
      <p:sp>
        <p:nvSpPr>
          <p:cNvPr id="18" name="TextBox 17"/>
          <p:cNvSpPr txBox="1">
            <a:spLocks noRot="1" noChangeAspect="1" noMove="1" noResize="1" noEditPoints="1" noAdjustHandles="1" noChangeArrowheads="1" noChangeShapeType="1" noTextEdit="1"/>
          </p:cNvSpPr>
          <p:nvPr/>
        </p:nvSpPr>
        <p:spPr>
          <a:xfrm>
            <a:off x="2365686" y="3537519"/>
            <a:ext cx="6100354" cy="757451"/>
          </a:xfrm>
          <a:prstGeom prst="rect">
            <a:avLst/>
          </a:prstGeom>
          <a:blipFill>
            <a:blip r:embed="rId6"/>
            <a:stretch>
              <a:fillRect/>
            </a:stretch>
          </a:blipFill>
        </p:spPr>
        <p:txBody>
          <a:bodyPr/>
          <a:lstStyle/>
          <a:p>
            <a:pPr fontAlgn="auto">
              <a:spcBef>
                <a:spcPts val="0"/>
              </a:spcBef>
              <a:spcAft>
                <a:spcPts val="0"/>
              </a:spcAft>
              <a:defRPr/>
            </a:pPr>
            <a:r>
              <a:rPr lang="en-US">
                <a:noFill/>
                <a:latin typeface="+mn-lt"/>
                <a:cs typeface="+mn-cs"/>
              </a:rPr>
              <a:t> </a:t>
            </a:r>
          </a:p>
        </p:txBody>
      </p:sp>
      <p:sp>
        <p:nvSpPr>
          <p:cNvPr id="20" name="TextBox 19"/>
          <p:cNvSpPr txBox="1">
            <a:spLocks noRot="1" noChangeAspect="1" noMove="1" noResize="1" noEditPoints="1" noAdjustHandles="1" noChangeArrowheads="1" noChangeShapeType="1" noTextEdit="1"/>
          </p:cNvSpPr>
          <p:nvPr/>
        </p:nvSpPr>
        <p:spPr>
          <a:xfrm>
            <a:off x="3865297" y="4684662"/>
            <a:ext cx="6100354" cy="375552"/>
          </a:xfrm>
          <a:prstGeom prst="rect">
            <a:avLst/>
          </a:prstGeom>
          <a:blipFill>
            <a:blip r:embed="rId7"/>
            <a:stretch>
              <a:fillRect b="-12903"/>
            </a:stretch>
          </a:blipFill>
        </p:spPr>
        <p:txBody>
          <a:bodyPr/>
          <a:lstStyle/>
          <a:p>
            <a:pPr fontAlgn="auto">
              <a:spcBef>
                <a:spcPts val="0"/>
              </a:spcBef>
              <a:spcAft>
                <a:spcPts val="0"/>
              </a:spcAft>
              <a:defRPr/>
            </a:pPr>
            <a:r>
              <a:rPr lang="en-US">
                <a:noFill/>
                <a:latin typeface="+mn-lt"/>
                <a:cs typeface="+mn-cs"/>
              </a:rPr>
              <a:t> </a:t>
            </a:r>
          </a:p>
        </p:txBody>
      </p:sp>
      <p:pic>
        <p:nvPicPr>
          <p:cNvPr id="13" name="Shape">
            <a:hlinkClick r:id="" action="ppaction://media"/>
          </p:cNvPr>
          <p:cNvPicPr>
            <a:picLocks noRot="1" noChangeAspect="1"/>
          </p:cNvPicPr>
          <p:nvPr>
            <a:audioFile r:link="rId1"/>
          </p:nvPr>
        </p:nvPicPr>
        <p:blipFill>
          <a:blip r:embed="rId8"/>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35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ru-RU" sz="3200"/>
              <a:t>Модели заболеваемости и диагностики</a:t>
            </a:r>
            <a:r>
              <a:rPr lang="en-US" sz="3200"/>
              <a:t> CSAVR:</a:t>
            </a:r>
            <a:br>
              <a:rPr lang="en-US" sz="3200"/>
            </a:br>
            <a:br>
              <a:rPr lang="en-US" sz="3200"/>
            </a:br>
            <a:r>
              <a:rPr lang="ru-RU" sz="3200">
                <a:solidFill>
                  <a:srgbClr val="773804"/>
                </a:solidFill>
              </a:rPr>
              <a:t>Варианты заболеваемости</a:t>
            </a:r>
            <a:r>
              <a:rPr lang="en-US" sz="3200">
                <a:solidFill>
                  <a:srgbClr val="773804"/>
                </a:solidFill>
              </a:rPr>
              <a:t> </a:t>
            </a:r>
            <a:br>
              <a:rPr lang="en-US" sz="3200"/>
            </a:br>
            <a:br>
              <a:rPr lang="en-US" sz="3200"/>
            </a:br>
            <a:r>
              <a:rPr lang="ru-RU" sz="3200" b="1">
                <a:solidFill>
                  <a:srgbClr val="6F181A"/>
                </a:solidFill>
              </a:rPr>
              <a:t>Сплайны</a:t>
            </a:r>
            <a:endParaRPr lang="en-US" sz="3200" b="1">
              <a:solidFill>
                <a:srgbClr val="6F181A"/>
              </a:solidFill>
            </a:endParaRPr>
          </a:p>
        </p:txBody>
      </p:sp>
      <p:sp>
        <p:nvSpPr>
          <p:cNvPr id="28674" name="Content Placeholder 2"/>
          <p:cNvSpPr>
            <a:spLocks noGrp="1"/>
          </p:cNvSpPr>
          <p:nvPr>
            <p:ph idx="1"/>
          </p:nvPr>
        </p:nvSpPr>
        <p:spPr>
          <a:xfrm>
            <a:off x="3387725" y="863600"/>
            <a:ext cx="4514850" cy="1770063"/>
          </a:xfrm>
        </p:spPr>
        <p:txBody>
          <a:bodyPr/>
          <a:lstStyle/>
          <a:p>
            <a:pPr eaLnBrk="1" hangingPunct="1"/>
            <a:r>
              <a:rPr lang="ru-RU"/>
              <a:t>Заболеваемость ВИЧ моделируется как преобразованная кривая сплайна</a:t>
            </a:r>
            <a:endParaRPr lang="en-US"/>
          </a:p>
          <a:p>
            <a:pPr eaLnBrk="1" hangingPunct="1"/>
            <a:r>
              <a:rPr lang="ru-RU"/>
              <a:t>Лучше всего работает, когда программные данные указывают на то, что заболеваемость достигала пика больше, чем один раз</a:t>
            </a:r>
            <a:endParaRPr lang="en-US"/>
          </a:p>
        </p:txBody>
      </p:sp>
      <p:pic>
        <p:nvPicPr>
          <p:cNvPr id="28675" name="Picture 5"/>
          <p:cNvPicPr>
            <a:picLocks noChangeAspect="1"/>
          </p:cNvPicPr>
          <p:nvPr/>
        </p:nvPicPr>
        <p:blipFill>
          <a:blip r:embed="rId4"/>
          <a:srcRect/>
          <a:stretch>
            <a:fillRect/>
          </a:stretch>
        </p:blipFill>
        <p:spPr bwMode="auto">
          <a:xfrm>
            <a:off x="7308850" y="1998663"/>
            <a:ext cx="4384675" cy="3402012"/>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992955392"/>
              </p:ext>
            </p:extLst>
          </p:nvPr>
        </p:nvGraphicFramePr>
        <p:xfrm>
          <a:off x="7634216" y="926153"/>
          <a:ext cx="4106675" cy="1816260"/>
        </p:xfrm>
        <a:graphic>
          <a:graphicData uri="http://schemas.openxmlformats.org/drawingml/2006/table">
            <a:tbl>
              <a:tblPr firstRow="1" bandRow="1">
                <a:tableStyleId>{EB344D84-9AFB-497E-A393-DC336BA19D2E}</a:tableStyleId>
              </a:tblPr>
              <a:tblGrid>
                <a:gridCol w="1187986">
                  <a:extLst>
                    <a:ext uri="{9D8B030D-6E8A-4147-A177-3AD203B41FA5}">
                      <a16:colId xmlns:a16="http://schemas.microsoft.com/office/drawing/2014/main" val="20000"/>
                    </a:ext>
                  </a:extLst>
                </a:gridCol>
                <a:gridCol w="2918689">
                  <a:extLst>
                    <a:ext uri="{9D8B030D-6E8A-4147-A177-3AD203B41FA5}">
                      <a16:colId xmlns:a16="http://schemas.microsoft.com/office/drawing/2014/main" val="20001"/>
                    </a:ext>
                  </a:extLst>
                </a:gridCol>
              </a:tblGrid>
              <a:tr h="353220">
                <a:tc gridSpan="2">
                  <a:txBody>
                    <a:bodyPr/>
                    <a:lstStyle/>
                    <a:p>
                      <a:r>
                        <a:rPr lang="ru-RU" sz="1400" dirty="0"/>
                        <a:t>Параметры модели заболеваемости</a:t>
                      </a:r>
                      <a:endParaRPr lang="en-US" sz="1400" b="1" dirty="0">
                        <a:solidFill>
                          <a:schemeClr val="bg1"/>
                        </a:solidFill>
                      </a:endParaRPr>
                    </a:p>
                  </a:txBody>
                  <a:tcPr>
                    <a:solidFill>
                      <a:schemeClr val="accent1">
                        <a:lumMod val="75000"/>
                      </a:schemeClr>
                    </a:solidFill>
                  </a:tcPr>
                </a:tc>
                <a:tc hMerge="1">
                  <a:txBody>
                    <a:bodyPr/>
                    <a:lstStyle/>
                    <a:p>
                      <a:endParaRPr lang="en-US" sz="1600" dirty="0"/>
                    </a:p>
                  </a:txBody>
                  <a:tcPr/>
                </a:tc>
                <a:extLst>
                  <a:ext uri="{0D108BD9-81ED-4DB2-BD59-A6C34878D82A}">
                    <a16:rowId xmlns:a16="http://schemas.microsoft.com/office/drawing/2014/main" val="10000"/>
                  </a:ext>
                </a:extLst>
              </a:tr>
              <a:tr h="353220">
                <a:tc>
                  <a:txBody>
                    <a:bodyPr/>
                    <a:lstStyle/>
                    <a:p>
                      <a:endParaRPr lang="en-US"/>
                    </a:p>
                  </a:txBody>
                  <a:tcPr>
                    <a:blipFill>
                      <a:blip r:embed="rId5"/>
                      <a:stretch>
                        <a:fillRect t="-101695" r="-247179" b="-301695"/>
                      </a:stretch>
                    </a:blipFill>
                  </a:tcPr>
                </a:tc>
                <a:tc>
                  <a:txBody>
                    <a:bodyPr/>
                    <a:lstStyle/>
                    <a:p>
                      <a:r>
                        <a:rPr lang="ru-RU" sz="1400" dirty="0"/>
                        <a:t>Заболеваемость в</a:t>
                      </a:r>
                      <a:r>
                        <a:rPr lang="ru-RU" sz="1400" baseline="0" dirty="0"/>
                        <a:t> начале</a:t>
                      </a:r>
                      <a:endParaRPr lang="en-US" sz="1400" dirty="0"/>
                    </a:p>
                  </a:txBody>
                  <a:tcPr/>
                </a:tc>
                <a:extLst>
                  <a:ext uri="{0D108BD9-81ED-4DB2-BD59-A6C34878D82A}">
                    <a16:rowId xmlns:a16="http://schemas.microsoft.com/office/drawing/2014/main" val="10001"/>
                  </a:ext>
                </a:extLst>
              </a:tr>
              <a:tr h="353220">
                <a:tc>
                  <a:txBody>
                    <a:bodyPr/>
                    <a:lstStyle/>
                    <a:p>
                      <a:endParaRPr lang="en-US"/>
                    </a:p>
                  </a:txBody>
                  <a:tcPr>
                    <a:blipFill>
                      <a:blip r:embed="rId5"/>
                      <a:stretch>
                        <a:fillRect t="-205172" r="-247179" b="-206897"/>
                      </a:stretch>
                    </a:blipFill>
                  </a:tcPr>
                </a:tc>
                <a:tc>
                  <a:txBody>
                    <a:bodyPr/>
                    <a:lstStyle/>
                    <a:p>
                      <a:r>
                        <a:rPr lang="ru-RU" sz="1400" dirty="0"/>
                        <a:t>Начальный наклон</a:t>
                      </a:r>
                      <a:endParaRPr lang="en-US" sz="1400" dirty="0"/>
                    </a:p>
                  </a:txBody>
                  <a:tcPr/>
                </a:tc>
                <a:extLst>
                  <a:ext uri="{0D108BD9-81ED-4DB2-BD59-A6C34878D82A}">
                    <a16:rowId xmlns:a16="http://schemas.microsoft.com/office/drawing/2014/main" val="10002"/>
                  </a:ext>
                </a:extLst>
              </a:tr>
              <a:tr h="364038">
                <a:tc>
                  <a:txBody>
                    <a:bodyPr/>
                    <a:lstStyle/>
                    <a:p>
                      <a:endParaRPr lang="en-US"/>
                    </a:p>
                  </a:txBody>
                  <a:tcPr>
                    <a:blipFill>
                      <a:blip r:embed="rId5"/>
                      <a:stretch>
                        <a:fillRect t="-295000" r="-247179" b="-100000"/>
                      </a:stretch>
                    </a:blipFill>
                  </a:tcPr>
                </a:tc>
                <a:tc>
                  <a:txBody>
                    <a:bodyPr/>
                    <a:lstStyle/>
                    <a:p>
                      <a:r>
                        <a:rPr lang="ru-RU" sz="1400" dirty="0"/>
                        <a:t>Время изменения кривизны</a:t>
                      </a:r>
                      <a:endParaRPr lang="en-US" sz="1400" dirty="0"/>
                    </a:p>
                  </a:txBody>
                  <a:tcPr/>
                </a:tc>
                <a:extLst>
                  <a:ext uri="{0D108BD9-81ED-4DB2-BD59-A6C34878D82A}">
                    <a16:rowId xmlns:a16="http://schemas.microsoft.com/office/drawing/2014/main" val="10003"/>
                  </a:ext>
                </a:extLst>
              </a:tr>
              <a:tr h="314135">
                <a:tc>
                  <a:txBody>
                    <a:bodyPr/>
                    <a:lstStyle/>
                    <a:p>
                      <a:endParaRPr lang="en-US"/>
                    </a:p>
                  </a:txBody>
                  <a:tcPr>
                    <a:blipFill>
                      <a:blip r:embed="rId5"/>
                      <a:stretch>
                        <a:fillRect t="-455769" r="-247179" b="-15385"/>
                      </a:stretch>
                    </a:blipFill>
                  </a:tcPr>
                </a:tc>
                <a:tc>
                  <a:txBody>
                    <a:bodyPr/>
                    <a:lstStyle/>
                    <a:p>
                      <a:r>
                        <a:rPr lang="ru-RU" sz="1400" dirty="0"/>
                        <a:t>Параметры кривизны</a:t>
                      </a:r>
                      <a:endParaRPr lang="en-US" sz="1400" dirty="0"/>
                    </a:p>
                  </a:txBody>
                  <a:tcPr/>
                </a:tc>
                <a:extLst>
                  <a:ext uri="{0D108BD9-81ED-4DB2-BD59-A6C34878D82A}">
                    <a16:rowId xmlns:a16="http://schemas.microsoft.com/office/drawing/2014/main" val="10004"/>
                  </a:ext>
                </a:extLst>
              </a:tr>
            </a:tbl>
          </a:graphicData>
        </a:graphic>
      </p:graphicFrame>
      <p:sp>
        <p:nvSpPr>
          <p:cNvPr id="10" name="TextBox 9"/>
          <p:cNvSpPr txBox="1">
            <a:spLocks noRot="1" noChangeAspect="1" noMove="1" noResize="1" noEditPoints="1" noAdjustHandles="1" noChangeArrowheads="1" noChangeShapeType="1" noTextEdit="1"/>
          </p:cNvSpPr>
          <p:nvPr/>
        </p:nvSpPr>
        <p:spPr>
          <a:xfrm>
            <a:off x="2235057" y="3664204"/>
            <a:ext cx="6100354" cy="713080"/>
          </a:xfrm>
          <a:prstGeom prst="rect">
            <a:avLst/>
          </a:prstGeom>
          <a:blipFill>
            <a:blip r:embed="rId6"/>
            <a:stretch>
              <a:fillRect/>
            </a:stretch>
          </a:blipFill>
        </p:spPr>
        <p:txBody>
          <a:bodyPr/>
          <a:lstStyle/>
          <a:p>
            <a:pPr fontAlgn="auto">
              <a:spcBef>
                <a:spcPts val="0"/>
              </a:spcBef>
              <a:spcAft>
                <a:spcPts val="0"/>
              </a:spcAft>
              <a:defRPr/>
            </a:pPr>
            <a:r>
              <a:rPr lang="en-US">
                <a:noFill/>
                <a:latin typeface="+mn-lt"/>
                <a:cs typeface="+mn-cs"/>
              </a:rPr>
              <a:t> </a:t>
            </a:r>
          </a:p>
        </p:txBody>
      </p:sp>
      <p:sp>
        <p:nvSpPr>
          <p:cNvPr id="12" name="TextBox 11"/>
          <p:cNvSpPr txBox="1">
            <a:spLocks noRot="1" noChangeAspect="1" noMove="1" noResize="1" noEditPoints="1" noAdjustHandles="1" noChangeArrowheads="1" noChangeShapeType="1" noTextEdit="1"/>
          </p:cNvSpPr>
          <p:nvPr/>
        </p:nvSpPr>
        <p:spPr>
          <a:xfrm>
            <a:off x="3813045" y="5380067"/>
            <a:ext cx="7880589" cy="369332"/>
          </a:xfrm>
          <a:prstGeom prst="rect">
            <a:avLst/>
          </a:prstGeom>
          <a:blipFill>
            <a:blip r:embed="rId7"/>
            <a:stretch>
              <a:fillRect t="-11667" b="-25000"/>
            </a:stretch>
          </a:blipFill>
        </p:spPr>
        <p:txBody>
          <a:bodyPr/>
          <a:lstStyle/>
          <a:p>
            <a:pPr fontAlgn="auto">
              <a:spcBef>
                <a:spcPts val="0"/>
              </a:spcBef>
              <a:spcAft>
                <a:spcPts val="0"/>
              </a:spcAft>
              <a:defRPr/>
            </a:pPr>
            <a:r>
              <a:rPr lang="en-US">
                <a:noFill/>
                <a:latin typeface="+mn-lt"/>
                <a:cs typeface="+mn-cs"/>
              </a:rPr>
              <a:t> </a:t>
            </a:r>
          </a:p>
        </p:txBody>
      </p:sp>
      <p:sp>
        <p:nvSpPr>
          <p:cNvPr id="14" name="TextBox 13"/>
          <p:cNvSpPr txBox="1">
            <a:spLocks noRot="1" noChangeAspect="1" noMove="1" noResize="1" noEditPoints="1" noAdjustHandles="1" noChangeArrowheads="1" noChangeShapeType="1" noTextEdit="1"/>
          </p:cNvSpPr>
          <p:nvPr/>
        </p:nvSpPr>
        <p:spPr>
          <a:xfrm>
            <a:off x="3309261" y="5994925"/>
            <a:ext cx="8686808" cy="369332"/>
          </a:xfrm>
          <a:prstGeom prst="rect">
            <a:avLst/>
          </a:prstGeom>
          <a:blipFill>
            <a:blip r:embed="rId8"/>
            <a:stretch>
              <a:fillRect t="-9836" b="-24590"/>
            </a:stretch>
          </a:blipFill>
        </p:spPr>
        <p:txBody>
          <a:bodyPr/>
          <a:lstStyle/>
          <a:p>
            <a:pPr fontAlgn="auto">
              <a:spcBef>
                <a:spcPts val="0"/>
              </a:spcBef>
              <a:spcAft>
                <a:spcPts val="0"/>
              </a:spcAft>
              <a:defRPr/>
            </a:pPr>
            <a:r>
              <a:rPr lang="en-US">
                <a:noFill/>
                <a:latin typeface="+mn-lt"/>
                <a:cs typeface="+mn-cs"/>
              </a:rPr>
              <a:t> </a:t>
            </a:r>
          </a:p>
        </p:txBody>
      </p:sp>
      <p:pic>
        <p:nvPicPr>
          <p:cNvPr id="15" name="Shape">
            <a:hlinkClick r:id="" action="ppaction://media"/>
          </p:cNvPr>
          <p:cNvPicPr>
            <a:picLocks noRot="1" noChangeAspect="1"/>
          </p:cNvPicPr>
          <p:nvPr>
            <a:audioFile r:link="rId1"/>
          </p:nvPr>
        </p:nvPicPr>
        <p:blipFill>
          <a:blip r:embed="rId9"/>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478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ru-RU" sz="3200"/>
              <a:t>Модели заболеваемости и диагностики</a:t>
            </a:r>
            <a:r>
              <a:rPr lang="en-US" sz="3200"/>
              <a:t> CSAVR :</a:t>
            </a:r>
            <a:br>
              <a:rPr lang="en-US" sz="3200"/>
            </a:br>
            <a:br>
              <a:rPr lang="en-US" sz="3200"/>
            </a:br>
            <a:r>
              <a:rPr lang="ru-RU" sz="3200">
                <a:solidFill>
                  <a:srgbClr val="773804"/>
                </a:solidFill>
              </a:rPr>
              <a:t>Варианты заболеваемости</a:t>
            </a:r>
            <a:r>
              <a:rPr lang="en-US" sz="3200">
                <a:solidFill>
                  <a:srgbClr val="773804"/>
                </a:solidFill>
              </a:rPr>
              <a:t> </a:t>
            </a:r>
            <a:br>
              <a:rPr lang="en-US" sz="3200"/>
            </a:br>
            <a:br>
              <a:rPr lang="en-US" sz="3200"/>
            </a:br>
            <a:r>
              <a:rPr lang="en-US" sz="3200" b="1">
                <a:solidFill>
                  <a:srgbClr val="6F181A"/>
                </a:solidFill>
              </a:rPr>
              <a:t>r-</a:t>
            </a:r>
            <a:r>
              <a:rPr lang="ru-RU" sz="3200" b="1">
                <a:solidFill>
                  <a:srgbClr val="6F181A"/>
                </a:solidFill>
              </a:rPr>
              <a:t>логистическая</a:t>
            </a:r>
            <a:endParaRPr lang="en-US" sz="3200" b="1">
              <a:solidFill>
                <a:srgbClr val="6F181A"/>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3468236" y="816429"/>
            <a:ext cx="4088625" cy="5364915"/>
          </a:xfrm>
          <a:blipFill>
            <a:blip r:embed="rId4"/>
            <a:stretch>
              <a:fillRect l="-1192"/>
            </a:stretch>
          </a:blipFill>
        </p:spPr>
        <p:txBody>
          <a:bodyPr rtlCol="0">
            <a:normAutofit/>
          </a:bodyPr>
          <a:lstStyle/>
          <a:p>
            <a:pPr marL="182880" indent="-182880" eaLnBrk="1" fontAlgn="auto" hangingPunct="1">
              <a:spcAft>
                <a:spcPts val="0"/>
              </a:spcAft>
              <a:defRPr/>
            </a:pPr>
            <a:r>
              <a:rPr lang="x-none">
                <a:noFill/>
              </a:rPr>
              <a:t> </a:t>
            </a:r>
          </a:p>
        </p:txBody>
      </p:sp>
      <p:pic>
        <p:nvPicPr>
          <p:cNvPr id="30723" name="Picture 5"/>
          <p:cNvPicPr>
            <a:picLocks noChangeAspect="1"/>
          </p:cNvPicPr>
          <p:nvPr/>
        </p:nvPicPr>
        <p:blipFill>
          <a:blip r:embed="rId5"/>
          <a:srcRect/>
          <a:stretch>
            <a:fillRect/>
          </a:stretch>
        </p:blipFill>
        <p:spPr bwMode="auto">
          <a:xfrm>
            <a:off x="7539038" y="2497138"/>
            <a:ext cx="4019550" cy="3684587"/>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518697619"/>
              </p:ext>
            </p:extLst>
          </p:nvPr>
        </p:nvGraphicFramePr>
        <p:xfrm>
          <a:off x="7539264" y="935733"/>
          <a:ext cx="4088626" cy="2177071"/>
        </p:xfrm>
        <a:graphic>
          <a:graphicData uri="http://schemas.openxmlformats.org/drawingml/2006/table">
            <a:tbl>
              <a:tblPr firstRow="1" bandRow="1">
                <a:tableStyleId>{EB9631B5-78F2-41C9-869B-9F39066F8104}</a:tableStyleId>
              </a:tblPr>
              <a:tblGrid>
                <a:gridCol w="431252">
                  <a:extLst>
                    <a:ext uri="{9D8B030D-6E8A-4147-A177-3AD203B41FA5}">
                      <a16:colId xmlns:a16="http://schemas.microsoft.com/office/drawing/2014/main" val="20000"/>
                    </a:ext>
                  </a:extLst>
                </a:gridCol>
                <a:gridCol w="3657374">
                  <a:extLst>
                    <a:ext uri="{9D8B030D-6E8A-4147-A177-3AD203B41FA5}">
                      <a16:colId xmlns:a16="http://schemas.microsoft.com/office/drawing/2014/main" val="20001"/>
                    </a:ext>
                  </a:extLst>
                </a:gridCol>
              </a:tblGrid>
              <a:tr h="348271">
                <a:tc gridSpan="2">
                  <a:txBody>
                    <a:bodyPr/>
                    <a:lstStyle/>
                    <a:p>
                      <a:r>
                        <a:rPr lang="ru-RU" sz="1400" dirty="0"/>
                        <a:t>Параметры частоты передачи</a:t>
                      </a:r>
                      <a:endParaRPr lang="en-US" sz="1400" b="1" dirty="0">
                        <a:solidFill>
                          <a:schemeClr val="bg1"/>
                        </a:solidFill>
                      </a:endParaRPr>
                    </a:p>
                  </a:txBody>
                  <a:tcPr>
                    <a:solidFill>
                      <a:schemeClr val="accent1">
                        <a:lumMod val="75000"/>
                      </a:schemeClr>
                    </a:solidFill>
                  </a:tcPr>
                </a:tc>
                <a:tc hMerge="1">
                  <a:txBody>
                    <a:bodyPr/>
                    <a:lstStyle/>
                    <a:p>
                      <a:endParaRPr lang="en-US" sz="1600" dirty="0"/>
                    </a:p>
                  </a:txBody>
                  <a:tcPr/>
                </a:tc>
                <a:extLst>
                  <a:ext uri="{0D108BD9-81ED-4DB2-BD59-A6C34878D82A}">
                    <a16:rowId xmlns:a16="http://schemas.microsoft.com/office/drawing/2014/main" val="10000"/>
                  </a:ext>
                </a:extLst>
              </a:tr>
              <a:tr h="348271">
                <a:tc>
                  <a:txBody>
                    <a:bodyPr/>
                    <a:lstStyle/>
                    <a:p>
                      <a:endParaRPr lang="en-US"/>
                    </a:p>
                  </a:txBody>
                  <a:tcPr>
                    <a:blipFill>
                      <a:blip r:embed="rId6"/>
                      <a:stretch>
                        <a:fillRect t="-101724" r="-849296" b="-400000"/>
                      </a:stretch>
                    </a:blipFill>
                  </a:tcPr>
                </a:tc>
                <a:tc>
                  <a:txBody>
                    <a:bodyPr/>
                    <a:lstStyle/>
                    <a:p>
                      <a:r>
                        <a:rPr lang="ru-RU" sz="1400" dirty="0"/>
                        <a:t>Начальная</a:t>
                      </a:r>
                      <a:r>
                        <a:rPr lang="ru-RU" sz="1400" baseline="0" dirty="0"/>
                        <a:t> частота передачи</a:t>
                      </a:r>
                      <a:endParaRPr lang="en-US" sz="1400" dirty="0"/>
                    </a:p>
                  </a:txBody>
                  <a:tcPr/>
                </a:tc>
                <a:extLst>
                  <a:ext uri="{0D108BD9-81ED-4DB2-BD59-A6C34878D82A}">
                    <a16:rowId xmlns:a16="http://schemas.microsoft.com/office/drawing/2014/main" val="10001"/>
                  </a:ext>
                </a:extLst>
              </a:tr>
              <a:tr h="348271">
                <a:tc>
                  <a:txBody>
                    <a:bodyPr/>
                    <a:lstStyle/>
                    <a:p>
                      <a:endParaRPr lang="en-US"/>
                    </a:p>
                  </a:txBody>
                  <a:tcPr>
                    <a:blipFill>
                      <a:blip r:embed="rId6"/>
                      <a:stretch>
                        <a:fillRect t="-205263" r="-849296" b="-307018"/>
                      </a:stretch>
                    </a:blipFill>
                  </a:tcPr>
                </a:tc>
                <a:tc>
                  <a:txBody>
                    <a:bodyPr/>
                    <a:lstStyle/>
                    <a:p>
                      <a:r>
                        <a:rPr lang="ru-RU" sz="1400" dirty="0"/>
                        <a:t>Равновесие частоты передачи</a:t>
                      </a:r>
                      <a:endParaRPr lang="en-US" sz="1400" dirty="0"/>
                    </a:p>
                  </a:txBody>
                  <a:tcPr/>
                </a:tc>
                <a:extLst>
                  <a:ext uri="{0D108BD9-81ED-4DB2-BD59-A6C34878D82A}">
                    <a16:rowId xmlns:a16="http://schemas.microsoft.com/office/drawing/2014/main" val="10002"/>
                  </a:ext>
                </a:extLst>
              </a:tr>
              <a:tr h="348271">
                <a:tc>
                  <a:txBody>
                    <a:bodyPr/>
                    <a:lstStyle/>
                    <a:p>
                      <a:endParaRPr lang="en-US"/>
                    </a:p>
                  </a:txBody>
                  <a:tcPr>
                    <a:blipFill>
                      <a:blip r:embed="rId6"/>
                      <a:stretch>
                        <a:fillRect t="-305263" r="-849296" b="-207018"/>
                      </a:stretch>
                    </a:blipFill>
                  </a:tcPr>
                </a:tc>
                <a:tc>
                  <a:txBody>
                    <a:bodyPr/>
                    <a:lstStyle/>
                    <a:p>
                      <a:r>
                        <a:rPr lang="ru-RU" sz="1400" dirty="0"/>
                        <a:t>Время перегиба</a:t>
                      </a:r>
                      <a:endParaRPr lang="en-US" sz="1400" dirty="0"/>
                    </a:p>
                  </a:txBody>
                  <a:tcPr/>
                </a:tc>
                <a:extLst>
                  <a:ext uri="{0D108BD9-81ED-4DB2-BD59-A6C34878D82A}">
                    <a16:rowId xmlns:a16="http://schemas.microsoft.com/office/drawing/2014/main" val="10003"/>
                  </a:ext>
                </a:extLst>
              </a:tr>
              <a:tr h="348271">
                <a:tc>
                  <a:txBody>
                    <a:bodyPr/>
                    <a:lstStyle/>
                    <a:p>
                      <a:endParaRPr lang="en-US"/>
                    </a:p>
                  </a:txBody>
                  <a:tcPr>
                    <a:blipFill>
                      <a:blip r:embed="rId6"/>
                      <a:stretch>
                        <a:fillRect t="-398276" r="-849296" b="-103448"/>
                      </a:stretch>
                    </a:blipFill>
                  </a:tcPr>
                </a:tc>
                <a:tc>
                  <a:txBody>
                    <a:bodyPr/>
                    <a:lstStyle/>
                    <a:p>
                      <a:r>
                        <a:rPr lang="ru-RU" sz="1400" dirty="0"/>
                        <a:t>Уровень</a:t>
                      </a:r>
                      <a:r>
                        <a:rPr lang="ru-RU" sz="1400" baseline="0" dirty="0"/>
                        <a:t> изменений частоты передачи</a:t>
                      </a:r>
                      <a:endParaRPr lang="en-US" sz="1400" dirty="0"/>
                    </a:p>
                  </a:txBody>
                  <a:tcPr/>
                </a:tc>
                <a:extLst>
                  <a:ext uri="{0D108BD9-81ED-4DB2-BD59-A6C34878D82A}">
                    <a16:rowId xmlns:a16="http://schemas.microsoft.com/office/drawing/2014/main" val="10004"/>
                  </a:ext>
                </a:extLst>
              </a:tr>
              <a:tr h="348271">
                <a:tc>
                  <a:txBody>
                    <a:bodyPr/>
                    <a:lstStyle/>
                    <a:p>
                      <a:endParaRPr lang="en-US"/>
                    </a:p>
                  </a:txBody>
                  <a:tcPr>
                    <a:blipFill>
                      <a:blip r:embed="rId6"/>
                      <a:stretch>
                        <a:fillRect t="-507018" r="-849296" b="-5263"/>
                      </a:stretch>
                    </a:blipFill>
                  </a:tcPr>
                </a:tc>
                <a:tc>
                  <a:txBody>
                    <a:bodyPr/>
                    <a:lstStyle/>
                    <a:p>
                      <a:r>
                        <a:rPr lang="ru-RU" sz="1400" dirty="0"/>
                        <a:t>Начальный импульс</a:t>
                      </a:r>
                      <a:r>
                        <a:rPr lang="ru-RU" sz="1400" baseline="0" dirty="0"/>
                        <a:t> эпидемии</a:t>
                      </a:r>
                      <a:endParaRPr lang="en-US" sz="1400" dirty="0"/>
                    </a:p>
                  </a:txBody>
                  <a:tcPr/>
                </a:tc>
                <a:extLst>
                  <a:ext uri="{0D108BD9-81ED-4DB2-BD59-A6C34878D82A}">
                    <a16:rowId xmlns:a16="http://schemas.microsoft.com/office/drawing/2014/main" val="10005"/>
                  </a:ext>
                </a:extLst>
              </a:tr>
            </a:tbl>
          </a:graphicData>
        </a:graphic>
      </p:graphicFrame>
      <p:sp>
        <p:nvSpPr>
          <p:cNvPr id="10" name="Rectangle 9"/>
          <p:cNvSpPr/>
          <p:nvPr/>
        </p:nvSpPr>
        <p:spPr>
          <a:xfrm>
            <a:off x="7810500" y="3068638"/>
            <a:ext cx="2886075"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4" name="Table 3"/>
          <p:cNvGraphicFramePr>
            <a:graphicFrameLocks noGrp="1"/>
          </p:cNvGraphicFramePr>
          <p:nvPr/>
        </p:nvGraphicFramePr>
        <p:xfrm>
          <a:off x="3538108" y="3208238"/>
          <a:ext cx="3787571" cy="558219"/>
        </p:xfrm>
        <a:graphic>
          <a:graphicData uri="http://schemas.openxmlformats.org/drawingml/2006/table">
            <a:tbl>
              <a:tblPr firstRow="1" firstCol="1" bandRow="1">
                <a:tableStyleId>{5C22544A-7EE6-4342-B048-85BDC9FD1C3A}</a:tableStyleId>
              </a:tblPr>
              <a:tblGrid>
                <a:gridCol w="3787571">
                  <a:extLst>
                    <a:ext uri="{9D8B030D-6E8A-4147-A177-3AD203B41FA5}">
                      <a16:colId xmlns:a16="http://schemas.microsoft.com/office/drawing/2014/main" val="20000"/>
                    </a:ext>
                  </a:extLst>
                </a:gridCol>
              </a:tblGrid>
              <a:tr h="558219">
                <a:tc>
                  <a:txBody>
                    <a:bodyPr/>
                    <a:lstStyle/>
                    <a:p>
                      <a:endParaRPr lang="en-US"/>
                    </a:p>
                  </a:txBody>
                  <a:tcPr marL="68580" marR="68580" marT="0" marB="0">
                    <a:blipFill>
                      <a:blip r:embed="rId7"/>
                      <a:stretch>
                        <a:fillRect l="-161" t="-1087" r="-643" b="-5435"/>
                      </a:stretch>
                    </a:blipFill>
                  </a:tcPr>
                </a:tc>
                <a:extLst>
                  <a:ext uri="{0D108BD9-81ED-4DB2-BD59-A6C34878D82A}">
                    <a16:rowId xmlns:a16="http://schemas.microsoft.com/office/drawing/2014/main" val="10000"/>
                  </a:ext>
                </a:extLst>
              </a:tr>
            </a:tbl>
          </a:graphicData>
        </a:graphic>
      </p:graphicFrame>
      <p:pic>
        <p:nvPicPr>
          <p:cNvPr id="13" name="Shape">
            <a:hlinkClick r:id="" action="ppaction://media"/>
          </p:cNvPr>
          <p:cNvPicPr>
            <a:picLocks noRot="1" noChangeAspect="1"/>
          </p:cNvPicPr>
          <p:nvPr>
            <a:audioFile r:link="rId1"/>
          </p:nvPr>
        </p:nvPicPr>
        <p:blipFill>
          <a:blip r:embed="rId8"/>
          <a:srcRect/>
          <a:stretch>
            <a:fillRect/>
          </a:stretch>
        </p:blipFill>
        <p:spPr bwMode="auto">
          <a:xfrm>
            <a:off x="11366500" y="6032500"/>
            <a:ext cx="609600" cy="609600"/>
          </a:xfrm>
          <a:prstGeom prst="rect">
            <a:avLst/>
          </a:prstGeom>
          <a:noFill/>
          <a:ln w="9525">
            <a:noFill/>
            <a:miter lim="800000"/>
            <a:headEnd/>
            <a:tailEnd/>
          </a:ln>
        </p:spPr>
      </p:pic>
    </p:spTree>
  </p:cSld>
  <p:clrMapOvr>
    <a:masterClrMapping/>
  </p:clrMapOvr>
  <p:transition advTm="665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Guy Mahiane</DisplayName>
        <AccountId>5635</AccountId>
        <AccountType/>
      </UserInfo>
      <UserInfo>
        <DisplayName>Robert Glaubius</DisplayName>
        <AccountId>5514</AccountId>
        <AccountType/>
      </UserInfo>
      <UserInfo>
        <DisplayName>John Stover</DisplayName>
        <AccountId>2253</AccountId>
        <AccountType/>
      </UserInfo>
      <UserInfo>
        <DisplayName>MAHY, Mary</DisplayName>
        <AccountId>20</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94F3E5-9355-45E1-AEBF-E2A170E9424C}">
  <ds:schemaRefs>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dcmitype/"/>
    <ds:schemaRef ds:uri="288ef829-98c5-46d1-83dc-c2ef7c814da2"/>
    <ds:schemaRef ds:uri="2ddeef39-65d3-4660-94f2-f063f949c57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EE3CABA-6EB2-46BF-AEBF-59952188780E}">
  <ds:schemaRefs>
    <ds:schemaRef ds:uri="http://schemas.microsoft.com/sharepoint/v3/contenttype/forms"/>
  </ds:schemaRefs>
</ds:datastoreItem>
</file>

<file path=customXml/itemProps3.xml><?xml version="1.0" encoding="utf-8"?>
<ds:datastoreItem xmlns:ds="http://schemas.openxmlformats.org/officeDocument/2006/customXml" ds:itemID="{5DE92AD9-C88E-49F5-BFC9-3445E2E411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185</TotalTime>
  <Words>2660</Words>
  <Application>Microsoft Office PowerPoint</Application>
  <PresentationFormat>Widescreen</PresentationFormat>
  <Paragraphs>210</Paragraphs>
  <Slides>17</Slides>
  <Notes>17</Notes>
  <HiddenSlides>0</HiddenSlides>
  <MMClips>17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Frame</vt:lpstr>
      <vt:lpstr>Что под капотом: CSAVR</vt:lpstr>
      <vt:lpstr>Задачи CSAVR:  Оценка тенденций заболеваемости для Spectrum  Оценка знания статуса  На этих слайдах показано, как работает CSAVR</vt:lpstr>
      <vt:lpstr>Подробный обзор CSAVR (I) </vt:lpstr>
      <vt:lpstr>Подробный обзор CSAVR:   ВИЧ и компоненты диагностики</vt:lpstr>
      <vt:lpstr>Модели заболеваемости и диагностики в  CSAVR:  Варианты заболеваемости </vt:lpstr>
      <vt:lpstr>Модели заболеваемости и диагностики в  CSAVR :  Варианты заболеваемости  Двойная логистическая</vt:lpstr>
      <vt:lpstr>Модели заболеваемости и диагностики CSAVR :  Варианты заболеваемости  Одинарная логистическая</vt:lpstr>
      <vt:lpstr>Модели заболеваемости и диагностики CSAVR:  Варианты заболеваемости   Сплайны</vt:lpstr>
      <vt:lpstr>Модели заболеваемости и диагностики CSAVR :  Варианты заболеваемости   r-логистическая</vt:lpstr>
      <vt:lpstr>Модели заболеваемости и диагностики CSAVR :  Модель диагностики</vt:lpstr>
      <vt:lpstr>Как в CSAVR происходит подбор модели? </vt:lpstr>
      <vt:lpstr>2 «цели» подбора в CSAVR</vt:lpstr>
      <vt:lpstr>Модели заболеваемости по полу/возрасту в CSAVR   Коэффициент заболеваемости (IRR):  по полу и возрасту</vt:lpstr>
      <vt:lpstr>Критерии выбора модели </vt:lpstr>
      <vt:lpstr>Параметры модели:  Частота заболеваемости и диагностики   </vt:lpstr>
      <vt:lpstr>Параметры модели:   параметры MCMC  </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lastModifiedBy>YAKUSIK, Anna</cp:lastModifiedBy>
  <cp:revision>433</cp:revision>
  <dcterms:created xsi:type="dcterms:W3CDTF">2020-10-27T09:55:01Z</dcterms:created>
  <dcterms:modified xsi:type="dcterms:W3CDTF">2023-05-02T08:21:00Z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SharedWithUsers">
    <vt:lpwstr>5635;#Guy Mahiane;#5514;#Robert Glaubius;#2253;#John Stover;#20;#MAHY, Mary</vt:lpwstr>
  </property>
</Properties>
</file>