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7"/>
  </p:notesMasterIdLst>
  <p:sldIdLst>
    <p:sldId id="256" r:id="rId5"/>
    <p:sldId id="262" r:id="rId6"/>
    <p:sldId id="418" r:id="rId7"/>
    <p:sldId id="281" r:id="rId8"/>
    <p:sldId id="417" r:id="rId9"/>
    <p:sldId id="363" r:id="rId10"/>
    <p:sldId id="314" r:id="rId11"/>
    <p:sldId id="421" r:id="rId12"/>
    <p:sldId id="420" r:id="rId13"/>
    <p:sldId id="291" r:id="rId14"/>
    <p:sldId id="411" r:id="rId15"/>
    <p:sldId id="424" r:id="rId16"/>
  </p:sldIdLst>
  <p:sldSz cx="12192000" cy="6858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7CC51-0D88-4744-A1EC-81D8531BE7A8}" v="3" dt="2023-02-28T21:00:24.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unaids.sharepoint.com/sites/FSDFI/PROSIE/DFI-Publications/2022%20Global%20Report/Figures/Eline/d.%20Eline_To%20design/ToAutomateInEDMS/1.08a-b-c.testing%20and%20treatment%20cascade%20chart_1_global%20(Edited)_.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B050"/>
            </a:solidFill>
            <a:ln>
              <a:noFill/>
            </a:ln>
            <a:effectLst/>
          </c:spPr>
          <c:invertIfNegative val="0"/>
          <c:dLbls>
            <c:dLbl>
              <c:idx val="0"/>
              <c:layout>
                <c:manualLayout>
                  <c:x val="0.10831588394990496"/>
                  <c:y val="-4.5095018757533106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0CEABA27-4830-4C2B-8C78-254CECBE79F5}" type="CELLRANGE">
                      <a:rPr lang="en-US"/>
                      <a:pPr>
                        <a:defRPr/>
                      </a:pPr>
                      <a:t>[CELLRANGE]</a:t>
                    </a:fld>
                    <a:endParaRPr lang="en-US"/>
                  </a:p>
                </c:rich>
              </c:tx>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18148244676801"/>
                      <c:h val="0.12794833204342712"/>
                    </c:manualLayout>
                  </c15:layout>
                  <c15:dlblFieldTable/>
                  <c15:showDataLabelsRange val="1"/>
                </c:ext>
                <c:ext xmlns:c16="http://schemas.microsoft.com/office/drawing/2014/chart" uri="{C3380CC4-5D6E-409C-BE32-E72D297353CC}">
                  <c16:uniqueId val="{00000000-7A43-401D-B0A4-9E1E32E7D014}"/>
                </c:ext>
              </c:extLst>
            </c:dLbl>
            <c:dLbl>
              <c:idx val="1"/>
              <c:layout>
                <c:manualLayout>
                  <c:x val="0.12200035142515483"/>
                  <c:y val="-6.0215042227791601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8B175CF5-07C7-40DD-BB68-9C5054297F69}" type="CELLRANGE">
                      <a:rPr lang="en-US"/>
                      <a:pPr>
                        <a:defRPr/>
                      </a:pPr>
                      <a:t>[CELLRANGE]</a:t>
                    </a:fld>
                    <a:endParaRPr lang="en-US"/>
                  </a:p>
                </c:rich>
              </c:tx>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2305180536388602"/>
                      <c:h val="0.13879278784166058"/>
                    </c:manualLayout>
                  </c15:layout>
                  <c15:dlblFieldTable/>
                  <c15:showDataLabelsRange val="1"/>
                </c:ext>
                <c:ext xmlns:c16="http://schemas.microsoft.com/office/drawing/2014/chart" uri="{C3380CC4-5D6E-409C-BE32-E72D297353CC}">
                  <c16:uniqueId val="{00000001-7A43-401D-B0A4-9E1E32E7D014}"/>
                </c:ext>
              </c:extLst>
            </c:dLbl>
            <c:dLbl>
              <c:idx val="2"/>
              <c:layout>
                <c:manualLayout>
                  <c:x val="9.0155233139540769E-2"/>
                  <c:y val="-7.8862988991399777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E8F701AF-F82A-423E-9A02-689781E6A5B0}" type="CELLRANGE">
                      <a:rPr lang="en-US"/>
                      <a:pPr>
                        <a:defRPr/>
                      </a:pPr>
                      <a:t>[CELLRANGE]</a:t>
                    </a:fld>
                    <a:endParaRPr lang="en-US"/>
                  </a:p>
                </c:rich>
              </c:tx>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2649203558383684"/>
                      <c:h val="0.15772653820265226"/>
                    </c:manualLayout>
                  </c15:layout>
                  <c15:dlblFieldTable/>
                  <c15:showDataLabelsRange val="1"/>
                </c:ext>
                <c:ext xmlns:c16="http://schemas.microsoft.com/office/drawing/2014/chart" uri="{C3380CC4-5D6E-409C-BE32-E72D297353CC}">
                  <c16:uniqueId val="{00000002-7A43-401D-B0A4-9E1E32E7D01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Ref>
              <c:f>'REVglobal cascade '!$E$1:$G$1</c:f>
              <c:strCache>
                <c:ptCount val="3"/>
                <c:pt idx="0">
                  <c:v>People living with HIV who know their status</c:v>
                </c:pt>
                <c:pt idx="1">
                  <c:v>People living with HIV who are on treatment</c:v>
                </c:pt>
                <c:pt idx="2">
                  <c:v>People living with HIV who are virally suppressed</c:v>
                </c:pt>
              </c:strCache>
              <c:extLst/>
            </c:strRef>
          </c:cat>
          <c:val>
            <c:numRef>
              <c:f>'REVglobal cascade '!$E$2:$G$2</c:f>
              <c:numCache>
                <c:formatCode>0</c:formatCode>
                <c:ptCount val="3"/>
                <c:pt idx="0">
                  <c:v>32462460.289999999</c:v>
                </c:pt>
                <c:pt idx="1">
                  <c:v>28661094</c:v>
                </c:pt>
                <c:pt idx="2">
                  <c:v>26270374.379999999</c:v>
                </c:pt>
              </c:numCache>
              <c:extLst/>
            </c:numRef>
          </c:val>
          <c:extLst>
            <c:ext xmlns:c15="http://schemas.microsoft.com/office/drawing/2012/chart" uri="{02D57815-91ED-43cb-92C2-25804820EDAC}">
              <c15:datalabelsRange>
                <c15:f>'REVglobal cascade '!$AL$2:$AN$2</c15:f>
                <c15:dlblRangeCache>
                  <c:ptCount val="3"/>
                  <c:pt idx="0">
                    <c:v>85%
 [75–97%]</c:v>
                  </c:pt>
                  <c:pt idx="1">
                    <c:v>75%
 [66–85%]</c:v>
                  </c:pt>
                  <c:pt idx="2">
                    <c:v>68%
 [60–78%]</c:v>
                  </c:pt>
                </c15:dlblRangeCache>
              </c15:datalabelsRange>
            </c:ext>
            <c:ext xmlns:c16="http://schemas.microsoft.com/office/drawing/2014/chart" uri="{C3380CC4-5D6E-409C-BE32-E72D297353CC}">
              <c16:uniqueId val="{00000003-7A43-401D-B0A4-9E1E32E7D014}"/>
            </c:ext>
          </c:extLst>
        </c:ser>
        <c:ser>
          <c:idx val="1"/>
          <c:order val="1"/>
          <c:spPr>
            <a:pattFill prst="wdUpDiag">
              <a:fgClr>
                <a:schemeClr val="bg1"/>
              </a:fgClr>
              <a:bgClr>
                <a:schemeClr val="accent2"/>
              </a:bgClr>
            </a:pattFill>
            <a:ln>
              <a:noFill/>
            </a:ln>
            <a:effectLst/>
          </c:spPr>
          <c:invertIfNegative val="0"/>
          <c:dLbls>
            <c:dLbl>
              <c:idx val="0"/>
              <c:layout>
                <c:manualLayout>
                  <c:x val="0.12905253509977921"/>
                  <c:y val="1.8648015909841101E-3"/>
                </c:manualLayout>
              </c:layout>
              <c:tx>
                <c:rich>
                  <a:bodyPr/>
                  <a:lstStyle/>
                  <a:p>
                    <a:fld id="{008CB4AD-B8C4-4C08-8F46-5E7C05EFDB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3420572428446445"/>
                      <c:h val="0.20219617830204969"/>
                    </c:manualLayout>
                  </c15:layout>
                  <c15:dlblFieldTable/>
                  <c15:showDataLabelsRange val="1"/>
                </c:ext>
                <c:ext xmlns:c16="http://schemas.microsoft.com/office/drawing/2014/chart" uri="{C3380CC4-5D6E-409C-BE32-E72D297353CC}">
                  <c16:uniqueId val="{00000004-7A43-401D-B0A4-9E1E32E7D014}"/>
                </c:ext>
              </c:extLst>
            </c:dLbl>
            <c:dLbl>
              <c:idx val="1"/>
              <c:layout>
                <c:manualLayout>
                  <c:x val="0.14187101612298456"/>
                  <c:y val="0"/>
                </c:manualLayout>
              </c:layout>
              <c:tx>
                <c:rich>
                  <a:bodyPr/>
                  <a:lstStyle/>
                  <a:p>
                    <a:fld id="{EEB30FAB-AC4D-4FD6-AC16-B280B9E26F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281712513208576"/>
                      <c:h val="0.21745877173301445"/>
                    </c:manualLayout>
                  </c15:layout>
                  <c15:dlblFieldTable/>
                  <c15:showDataLabelsRange val="1"/>
                </c:ext>
                <c:ext xmlns:c16="http://schemas.microsoft.com/office/drawing/2014/chart" uri="{C3380CC4-5D6E-409C-BE32-E72D297353CC}">
                  <c16:uniqueId val="{00000005-7A43-401D-B0A4-9E1E32E7D014}"/>
                </c:ext>
              </c:extLst>
            </c:dLbl>
            <c:dLbl>
              <c:idx val="2"/>
              <c:layout>
                <c:manualLayout>
                  <c:x val="0.11363636363636348"/>
                  <c:y val="7.4593531987073502E-3"/>
                </c:manualLayout>
              </c:layout>
              <c:tx>
                <c:rich>
                  <a:bodyPr/>
                  <a:lstStyle/>
                  <a:p>
                    <a:fld id="{A22E2145-5337-40B9-AE36-23F5D15E0F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9.7681085318880589E-2"/>
                      <c:h val="0.23949221012173186"/>
                    </c:manualLayout>
                  </c15:layout>
                  <c15:dlblFieldTable/>
                  <c15:showDataLabelsRange val="1"/>
                </c:ext>
                <c:ext xmlns:c16="http://schemas.microsoft.com/office/drawing/2014/chart" uri="{C3380CC4-5D6E-409C-BE32-E72D297353CC}">
                  <c16:uniqueId val="{00000006-7A43-401D-B0A4-9E1E32E7D014}"/>
                </c:ext>
              </c:extLst>
            </c:dLbl>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Lit>
              <c:ptCount val="3"/>
              <c:pt idx="0">
                <c:v>People living with HIV who know their status</c:v>
              </c:pt>
              <c:pt idx="1">
                <c:v>People living with HIV who are on treatment</c:v>
              </c:pt>
              <c:pt idx="2">
                <c:v>People living with HIV who are virally suppressed</c:v>
              </c:pt>
              <c:extLst>
                <c:ext xmlns:c15="http://schemas.microsoft.com/office/drawing/2012/chart" uri="{02D57815-91ED-43cb-92C2-25804820EDAC}">
                  <c15:autoCat val="1"/>
                </c:ext>
              </c:extLst>
            </c:strLit>
          </c:cat>
          <c:val>
            <c:numRef>
              <c:f>'REVglobal cascade '!$H$2:$J$2</c:f>
              <c:numCache>
                <c:formatCode>General</c:formatCode>
                <c:ptCount val="3"/>
              </c:numCache>
              <c:extLst/>
            </c:numRef>
          </c:val>
          <c:extLst>
            <c:ext xmlns:c15="http://schemas.microsoft.com/office/drawing/2012/chart" uri="{02D57815-91ED-43cb-92C2-25804820EDAC}">
              <c15:datalabelsRange>
                <c15:f>'REVglobal cascade '!$AO$2:$AQ$2</c15:f>
                <c15:dlblRangeCache>
                  <c:ptCount val="3"/>
                </c15:dlblRangeCache>
              </c15:datalabelsRange>
            </c:ext>
            <c:ext xmlns:c16="http://schemas.microsoft.com/office/drawing/2014/chart" uri="{C3380CC4-5D6E-409C-BE32-E72D297353CC}">
              <c16:uniqueId val="{00000007-7A43-401D-B0A4-9E1E32E7D014}"/>
            </c:ext>
          </c:extLst>
        </c:ser>
        <c:ser>
          <c:idx val="2"/>
          <c:order val="2"/>
          <c:spPr>
            <a:solidFill>
              <a:srgbClr val="FFC000"/>
            </a:solidFill>
            <a:ln>
              <a:noFill/>
            </a:ln>
            <a:effectLst/>
          </c:spPr>
          <c:invertIfNegative val="0"/>
          <c:cat>
            <c:strLit>
              <c:ptCount val="3"/>
              <c:pt idx="0">
                <c:v>People living with HIV who know their status</c:v>
              </c:pt>
              <c:pt idx="1">
                <c:v>People living with HIV who are on treatment</c:v>
              </c:pt>
              <c:pt idx="2">
                <c:v>People living with HIV who are virally suppressed</c:v>
              </c:pt>
              <c:extLst>
                <c:ext xmlns:c15="http://schemas.microsoft.com/office/drawing/2012/chart" uri="{02D57815-91ED-43cb-92C2-25804820EDAC}">
                  <c15:autoCat val="1"/>
                </c:ext>
              </c:extLst>
            </c:strLit>
          </c:cat>
          <c:val>
            <c:numRef>
              <c:f>'REVglobal cascade '!$N$2:$P$2</c:f>
              <c:numCache>
                <c:formatCode>0</c:formatCode>
                <c:ptCount val="3"/>
                <c:pt idx="0">
                  <c:v>5899691.4100000039</c:v>
                </c:pt>
                <c:pt idx="1">
                  <c:v>9701057.700000003</c:v>
                </c:pt>
                <c:pt idx="2">
                  <c:v>12091777.320000004</c:v>
                </c:pt>
              </c:numCache>
              <c:extLst/>
            </c:numRef>
          </c:val>
          <c:extLst>
            <c:ext xmlns:c16="http://schemas.microsoft.com/office/drawing/2014/chart" uri="{C3380CC4-5D6E-409C-BE32-E72D297353CC}">
              <c16:uniqueId val="{00000008-7A43-401D-B0A4-9E1E32E7D014}"/>
            </c:ext>
          </c:extLst>
        </c:ser>
        <c:dLbls>
          <c:showLegendKey val="0"/>
          <c:showVal val="0"/>
          <c:showCatName val="0"/>
          <c:showSerName val="0"/>
          <c:showPercent val="0"/>
          <c:showBubbleSize val="0"/>
        </c:dLbls>
        <c:gapWidth val="150"/>
        <c:overlap val="100"/>
        <c:axId val="1004108256"/>
        <c:axId val="1004087040"/>
      </c:barChart>
      <c:catAx>
        <c:axId val="100410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4087040"/>
        <c:crosses val="autoZero"/>
        <c:auto val="1"/>
        <c:lblAlgn val="ctr"/>
        <c:lblOffset val="100"/>
        <c:noMultiLvlLbl val="0"/>
      </c:catAx>
      <c:valAx>
        <c:axId val="1004087040"/>
        <c:scaling>
          <c:orientation val="minMax"/>
          <c:max val="450000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ru-RU"/>
                  <a:t>Люди, живущие с ВИЧ, 2021 год </a:t>
                </a:r>
                <a:br>
                  <a:rPr lang="ru-RU"/>
                </a:br>
                <a:r>
                  <a:rPr lang="ru-RU"/>
                  <a:t>(оценка на 2022 год)</a:t>
                </a:r>
              </a:p>
            </c:rich>
          </c:tx>
          <c:layout>
            <c:manualLayout>
              <c:xMode val="edge"/>
              <c:yMode val="edge"/>
              <c:x val="0"/>
              <c:y val="0.204578844921901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 ###\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4108256"/>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ru-RU" sz="1800" b="1"/>
              <a:t>Прогресс в достижении целевых показателей 95-95-95</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Sheet2!$J$4:$J$6</c:f>
              <c:strCache>
                <c:ptCount val="3"/>
                <c:pt idx="0">
                  <c:v>People living with HIV who know their HIV status (%)</c:v>
                </c:pt>
                <c:pt idx="1">
                  <c:v>People on treatment among those who know their HIV status (%)</c:v>
                </c:pt>
                <c:pt idx="2">
                  <c:v>People with suppressed viral load among those who are on treatment (%)</c:v>
                </c:pt>
              </c:strCache>
            </c:strRef>
          </c:cat>
          <c:val>
            <c:numRef>
              <c:f>Sheet2!$K$4:$K$6</c:f>
              <c:numCache>
                <c:formatCode>0%</c:formatCode>
                <c:ptCount val="3"/>
                <c:pt idx="0">
                  <c:v>0.9</c:v>
                </c:pt>
                <c:pt idx="1">
                  <c:v>0.1</c:v>
                </c:pt>
                <c:pt idx="2">
                  <c:v>0.9</c:v>
                </c:pt>
              </c:numCache>
            </c:numRef>
          </c:val>
          <c:extLst>
            <c:ext xmlns:c16="http://schemas.microsoft.com/office/drawing/2014/chart" uri="{C3380CC4-5D6E-409C-BE32-E72D297353CC}">
              <c16:uniqueId val="{00000000-41C8-4D4A-8FD8-1BCD0805A021}"/>
            </c:ext>
          </c:extLst>
        </c:ser>
        <c:dLbls>
          <c:showLegendKey val="0"/>
          <c:showVal val="0"/>
          <c:showCatName val="0"/>
          <c:showSerName val="0"/>
          <c:showPercent val="0"/>
          <c:showBubbleSize val="0"/>
        </c:dLbls>
        <c:gapWidth val="219"/>
        <c:overlap val="-27"/>
        <c:axId val="1144074416"/>
        <c:axId val="990355296"/>
      </c:barChart>
      <c:catAx>
        <c:axId val="114407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90355296"/>
        <c:crosses val="autoZero"/>
        <c:auto val="1"/>
        <c:lblAlgn val="ctr"/>
        <c:lblOffset val="100"/>
        <c:noMultiLvlLbl val="0"/>
      </c:catAx>
      <c:valAx>
        <c:axId val="9903552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4407441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ru-RU" sz="1800" b="1"/>
              <a:t>Каскад тестирования и лечения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Sheet2!$F$4:$F$6</c:f>
              <c:strCache>
                <c:ptCount val="3"/>
                <c:pt idx="0">
                  <c:v>People living with HIV who know their HIV status (%)</c:v>
                </c:pt>
                <c:pt idx="1">
                  <c:v>People living with HIV who are on treatment (%)</c:v>
                </c:pt>
                <c:pt idx="2">
                  <c:v>People living with HIV who are virally suppressed (%)</c:v>
                </c:pt>
              </c:strCache>
            </c:strRef>
          </c:cat>
          <c:val>
            <c:numRef>
              <c:f>Sheet2!$G$4:$G$6</c:f>
              <c:numCache>
                <c:formatCode>0%</c:formatCode>
                <c:ptCount val="3"/>
                <c:pt idx="0">
                  <c:v>0.9</c:v>
                </c:pt>
                <c:pt idx="1">
                  <c:v>0.09</c:v>
                </c:pt>
                <c:pt idx="2">
                  <c:v>8.1000000000000003E-2</c:v>
                </c:pt>
              </c:numCache>
            </c:numRef>
          </c:val>
          <c:extLst>
            <c:ext xmlns:c16="http://schemas.microsoft.com/office/drawing/2014/chart" uri="{C3380CC4-5D6E-409C-BE32-E72D297353CC}">
              <c16:uniqueId val="{00000000-E5F8-4EB9-B339-EEB47E40AB51}"/>
            </c:ext>
          </c:extLst>
        </c:ser>
        <c:dLbls>
          <c:showLegendKey val="0"/>
          <c:showVal val="0"/>
          <c:showCatName val="0"/>
          <c:showSerName val="0"/>
          <c:showPercent val="0"/>
          <c:showBubbleSize val="0"/>
        </c:dLbls>
        <c:gapWidth val="219"/>
        <c:overlap val="-27"/>
        <c:axId val="986107504"/>
        <c:axId val="980544496"/>
      </c:barChart>
      <c:catAx>
        <c:axId val="98610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80544496"/>
        <c:crosses val="autoZero"/>
        <c:auto val="1"/>
        <c:lblAlgn val="ctr"/>
        <c:lblOffset val="100"/>
        <c:noMultiLvlLbl val="0"/>
      </c:catAx>
      <c:valAx>
        <c:axId val="9805444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861075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42F46B74-00C3-43C1-A61C-EA844543C1F6}" type="datetimeFigureOut">
              <a:rPr lang="en-CH" smtClean="0"/>
              <a:t>05/02/2023</a:t>
            </a:fld>
            <a:endParaRPr lang="en-CH"/>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523B704D-9A56-4BE7-9B00-7FDF7739138E}" type="slidenum">
              <a:rPr lang="en-CH" smtClean="0"/>
              <a:t>‹#›</a:t>
            </a:fld>
            <a:endParaRPr lang="en-CH"/>
          </a:p>
        </p:txBody>
      </p:sp>
    </p:spTree>
    <p:extLst>
      <p:ext uri="{BB962C8B-B14F-4D97-AF65-F5344CB8AC3E}">
        <p14:creationId xmlns:p14="http://schemas.microsoft.com/office/powerpoint/2010/main" val="514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hiny90.unaid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Добрый день! Это презентация, разработанная группой стратегической информации и оценки ЮНЭЙДС в Женеве. </a:t>
            </a:r>
            <a:br>
              <a:rPr lang="ru-RU"/>
            </a:br>
            <a:r>
              <a:rPr lang="ru-RU"/>
              <a:t>Запись проводили Кимберли Марш и Элин Коренромп, бывший и нынешний старшие советники по эпидемиологии и моделированию.</a:t>
            </a:r>
          </a:p>
          <a:p>
            <a:endParaRPr lang="fr-CH"/>
          </a:p>
          <a:p>
            <a:r>
              <a:rPr lang="ru-RU"/>
              <a:t>На этих слайдах говорится о целевых показателях 90-90-90 и каскаде тестирования и лечения, которые вы будете вводить, обновлять и просматривать в Spectrum.</a:t>
            </a:r>
          </a:p>
        </p:txBody>
      </p:sp>
      <p:sp>
        <p:nvSpPr>
          <p:cNvPr id="4" name="Slide Number Placeholder 3"/>
          <p:cNvSpPr>
            <a:spLocks noGrp="1"/>
          </p:cNvSpPr>
          <p:nvPr>
            <p:ph type="sldNum" sz="quarter" idx="5"/>
          </p:nvPr>
        </p:nvSpPr>
        <p:spPr/>
        <p:txBody>
          <a:bodyPr/>
          <a:lstStyle/>
          <a:p>
            <a:fld id="{523B704D-9A56-4BE7-9B00-7FDF7739138E}" type="slidenum">
              <a:rPr lang="en-CH" smtClean="0"/>
              <a:t>1</a:t>
            </a:fld>
            <a:endParaRPr lang="en-CH"/>
          </a:p>
        </p:txBody>
      </p:sp>
    </p:spTree>
    <p:extLst>
      <p:ext uri="{BB962C8B-B14F-4D97-AF65-F5344CB8AC3E}">
        <p14:creationId xmlns:p14="http://schemas.microsoft.com/office/powerpoint/2010/main" val="421270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После получения окончательного файла Spectrum в разделе «Результаты — каскад АРТ» просмотрите оценки 95-95-95 (здесь именуется: процент соответствующих критериям) и каскада тестирования и лечения ВИЧ (здесь именуется: % ЛЖВ). По очереди для взрослых мужчин, взрослых женщин и детей.</a:t>
            </a:r>
          </a:p>
          <a:p>
            <a:endParaRPr lang="en-US"/>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11</a:t>
            </a:fld>
            <a:endParaRPr lang="en-CH"/>
          </a:p>
        </p:txBody>
      </p:sp>
    </p:spTree>
    <p:extLst>
      <p:ext uri="{BB962C8B-B14F-4D97-AF65-F5344CB8AC3E}">
        <p14:creationId xmlns:p14="http://schemas.microsoft.com/office/powerpoint/2010/main" val="116576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Убедитесь, что количество людей на каждом столбце каскада тестирования и лечения ВИЧ меньше, чем на предыдущем столбце, и что процент соответствующих критериям (например, 95-95-95) никогда не превышает 100 %. Например, число людей, проходящих лечение, не может быть выше числа ЛЖВ, которым был поставлен диагноз. Такие ошибки должны быть устранены. </a:t>
            </a:r>
          </a:p>
          <a:p>
            <a:endParaRPr lang="en-US"/>
          </a:p>
          <a:p>
            <a:r>
              <a:rPr lang="ru-RU"/>
              <a:t>Наконец, постарайтесь исправить или объяснить любое значительное увеличение или любое уменьшение каскада тестирования и лечения ВИЧ с течением времени, в текущем наборе оценок, а также при сравнении с прошлогодними оценками.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ru-RU"/>
              <a:t>После прослушивания этой презентации вы должны уметь описать различия между целевыми показателями 90-90-90 и каскадом тестирования и лечения ВИЧ-инфекции, а также то, какие основные проверки необходимо провести для обеспечения точности этих данных. Если у вас возникли дополнительные вопросы, обратитесь к координатору, а также ознакомьтесь с «Пособием по обновлению данных по оценке ВИЧ в программе Spectrum» и руководством GAM для получения дополнительной информации. </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12</a:t>
            </a:fld>
            <a:endParaRPr lang="en-CH"/>
          </a:p>
        </p:txBody>
      </p:sp>
    </p:spTree>
    <p:extLst>
      <p:ext uri="{BB962C8B-B14F-4D97-AF65-F5344CB8AC3E}">
        <p14:creationId xmlns:p14="http://schemas.microsoft.com/office/powerpoint/2010/main" val="269767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После этой презентации вы должны уметь описать показатели, составляющие оценки 90-90-90, и каскад тестирования и лечения ВИЧ. Во-вторых, вы должны быть уверены в правильности использования оценок 90-90-90 и каскада тестирования и лечения ВИЧ для подкрепления ваших сообщений об успехах и недостатках программы. Наконец, эта презентация поможет вам понять, как можно использовать Spectrum для анализа этих показателей и выявления возможных проблем с качеством данных. </a:t>
            </a:r>
          </a:p>
        </p:txBody>
      </p:sp>
      <p:sp>
        <p:nvSpPr>
          <p:cNvPr id="4" name="Slide Number Placeholder 3"/>
          <p:cNvSpPr>
            <a:spLocks noGrp="1"/>
          </p:cNvSpPr>
          <p:nvPr>
            <p:ph type="sldNum" sz="quarter" idx="5"/>
          </p:nvPr>
        </p:nvSpPr>
        <p:spPr/>
        <p:txBody>
          <a:bodyPr/>
          <a:lstStyle/>
          <a:p>
            <a:fld id="{6DA73DF6-27F7-4A27-A441-A0E6D5D53336}" type="slidenum">
              <a:rPr lang="en-CH" smtClean="0"/>
              <a:t>2</a:t>
            </a:fld>
            <a:endParaRPr lang="en-CH"/>
          </a:p>
        </p:txBody>
      </p:sp>
    </p:spTree>
    <p:extLst>
      <p:ext uri="{BB962C8B-B14F-4D97-AF65-F5344CB8AC3E}">
        <p14:creationId xmlns:p14="http://schemas.microsoft.com/office/powerpoint/2010/main" val="348334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ru-RU"/>
              <a:t>Спасибо!</a:t>
            </a:r>
          </a:p>
        </p:txBody>
      </p:sp>
      <p:sp>
        <p:nvSpPr>
          <p:cNvPr id="4" name="Slide Number Placeholder 3"/>
          <p:cNvSpPr>
            <a:spLocks noGrp="1"/>
          </p:cNvSpPr>
          <p:nvPr>
            <p:ph type="sldNum" sz="quarter" idx="5"/>
          </p:nvPr>
        </p:nvSpPr>
        <p:spPr/>
        <p:txBody>
          <a:bodyPr/>
          <a:lstStyle/>
          <a:p>
            <a:fld id="{523B704D-9A56-4BE7-9B00-7FDF7739138E}" type="slidenum">
              <a:rPr lang="en-CH" smtClean="0"/>
              <a:t>3</a:t>
            </a:fld>
            <a:endParaRPr lang="en-CH"/>
          </a:p>
        </p:txBody>
      </p:sp>
    </p:spTree>
    <p:extLst>
      <p:ext uri="{BB962C8B-B14F-4D97-AF65-F5344CB8AC3E}">
        <p14:creationId xmlns:p14="http://schemas.microsoft.com/office/powerpoint/2010/main" val="68390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1000"/>
              <a:t>Хотя целевые показатели 90-90-90 и каскад тестирования и лечения построены на одних и тех же данных, эти два разных способа представления данных полезны для иллюстрации прогресса и пробелов разными способами. Вы увидите, как целевые показатели 90-90-90 и каскад тестирования и лечения ВИЧ представлены в Spectrum и в отчетах ЮНЭЙДС. </a:t>
            </a:r>
          </a:p>
          <a:p>
            <a:pPr marL="0" marR="0" lvl="1" indent="0" algn="l" defTabSz="914400" rtl="0" eaLnBrk="1" fontAlgn="auto" latinLnBrk="0" hangingPunct="1">
              <a:lnSpc>
                <a:spcPct val="100000"/>
              </a:lnSpc>
              <a:spcBef>
                <a:spcPts val="0"/>
              </a:spcBef>
              <a:spcAft>
                <a:spcPts val="0"/>
              </a:spcAft>
              <a:buClrTx/>
              <a:buSzTx/>
              <a:buFontTx/>
              <a:buNone/>
              <a:tabLst/>
              <a:defRPr/>
            </a:pPr>
            <a:br>
              <a:rPr lang="ru-RU" sz="1000"/>
            </a:br>
            <a:r>
              <a:rPr lang="ru-RU" sz="1000"/>
              <a:t>Одна из важных причин представления целевых показателей 90-90-90 заключается в том, что они четко указывают на успехи и проблемы программы. Например, второй показатель 90 показывает, какая часть людей, которым поставлен диагноз, еще не лечится или прекратила лечение. Третий целевой показатель 90 может стать отправной точкой для описания того, сколько людей не достигают подавления вируса, несмотря на лечение, и какие усилия программы необходимы для устранения этого пробела. Однако целевые показатели 90-90-90 не указывают, сколько из всех людей, живущих с ВИЧ, не достигают подавления вируса. Тем не менее, это самый важный показатель того, сможет ли страна покончить со СПИДом как угрозой здоровью населения к 2030 году.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1" indent="0" algn="l" defTabSz="914400" rtl="0" eaLnBrk="1" fontAlgn="auto" latinLnBrk="0" hangingPunct="1">
              <a:lnSpc>
                <a:spcPct val="100000"/>
              </a:lnSpc>
              <a:spcBef>
                <a:spcPts val="0"/>
              </a:spcBef>
              <a:spcAft>
                <a:spcPts val="0"/>
              </a:spcAft>
              <a:buClrTx/>
              <a:buSzTx/>
              <a:buFontTx/>
              <a:buNone/>
              <a:tabLst/>
              <a:defRPr/>
            </a:pPr>
            <a:r>
              <a:rPr lang="ru-RU" sz="1000"/>
              <a:t>Каскад тестирования и лечения ВИЧ, напротив, не сообщает, где именно на этом каскаде требуются дополнительные усилия программы, поскольку низкий уровень подавления вирусной нагрузки среди всех людей, живущих с ВИЧ, может быть вызван либо неспособностью обеспечить лечение, либо плохой приверженностью людей к лечению. Однако каскад наглядно иллюстрирует, сколько людей все еще не достигли подавления вируса, что позволяет сравнить достижения стран и регионов в деле искоренения СПИДа как угрозы здоровью населения к 2030 году. </a:t>
            </a:r>
          </a:p>
          <a:p>
            <a:r>
              <a:rPr lang="ru-RU" sz="1000"/>
              <a:t>Оба этих параметра могут быть полезны в зависимости от того, какое сообщение вы хотите передать.</a:t>
            </a:r>
          </a:p>
        </p:txBody>
      </p:sp>
      <p:sp>
        <p:nvSpPr>
          <p:cNvPr id="4" name="Slide Number Placeholder 3"/>
          <p:cNvSpPr>
            <a:spLocks noGrp="1"/>
          </p:cNvSpPr>
          <p:nvPr>
            <p:ph type="sldNum" sz="quarter" idx="10"/>
          </p:nvPr>
        </p:nvSpPr>
        <p:spPr/>
        <p:txBody>
          <a:bodyPr/>
          <a:lstStyle/>
          <a:p>
            <a:fld id="{08492FE1-10CE-4522-BD5E-417A7597A8C6}" type="slidenum">
              <a:rPr lang="en-GB" smtClean="0"/>
              <a:t>4</a:t>
            </a:fld>
            <a:endParaRPr lang="en-GB"/>
          </a:p>
        </p:txBody>
      </p:sp>
    </p:spTree>
    <p:extLst>
      <p:ext uri="{BB962C8B-B14F-4D97-AF65-F5344CB8AC3E}">
        <p14:creationId xmlns:p14="http://schemas.microsoft.com/office/powerpoint/2010/main" val="329739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Вот яркий пример, который полезен для иллюстрации того, как целевые показатели 90-90-90 и каскад тестирования и лечения ВИЧ могут дать нам разную информацию об успешности мер в ответ на ВИЧ. Предположим, что в стране X, по оценкам, 1 миллион человек живет с ВИЧ. Из них 900 000, или 90 %, знают свой ВИЧ-статус. В стране также действует эффективная программа поддержки приверженности, благодаря которой 90 % людей, получающих лечение, имеют подавленную вирусную нагрузку. </a:t>
            </a:r>
          </a:p>
          <a:p>
            <a:endParaRPr lang="en-US"/>
          </a:p>
          <a:p>
            <a:r>
              <a:rPr lang="ru-RU"/>
              <a:t>Однако проблема страны Х заключается в том, что из 90 % людей, знающих свой ВИЧ-статус, только 10 % в настоящее время получают лечение. Таким образом, хотя страна выполнила два из трех показателей 90-90-90, каскад тестирования на ВИЧ показывает нам, что у них лишь 9 % всех людей, живущих с ВИЧ, получают лечение, а 8 % — имеют подавленную вирусную нагрузку. Из графика 90-90-90 ясно видно, что стране необходимо направить усилия на то, чтобы люди, которым поставлен диагноз, обязательно получали лечение, или позаботиться о том, чтобы люди, начавшие лечение, продолжали его. </a:t>
            </a:r>
          </a:p>
          <a:p>
            <a:endParaRPr lang="en-US"/>
          </a:p>
          <a:p>
            <a:r>
              <a:rPr lang="ru-RU"/>
              <a:t>Каскад тестирования и лечения ВИЧ и целевые показатели 90-90-90 позволяют получить важную, но разную информацию об успехах и проблемах национальных ответных мер. </a:t>
            </a:r>
          </a:p>
        </p:txBody>
      </p:sp>
      <p:sp>
        <p:nvSpPr>
          <p:cNvPr id="4" name="Slide Number Placeholder 3"/>
          <p:cNvSpPr>
            <a:spLocks noGrp="1"/>
          </p:cNvSpPr>
          <p:nvPr>
            <p:ph type="sldNum" sz="quarter" idx="5"/>
          </p:nvPr>
        </p:nvSpPr>
        <p:spPr/>
        <p:txBody>
          <a:bodyPr/>
          <a:lstStyle/>
          <a:p>
            <a:fld id="{523B704D-9A56-4BE7-9B00-7FDF7739138E}" type="slidenum">
              <a:rPr lang="en-CH" smtClean="0"/>
              <a:t>5</a:t>
            </a:fld>
            <a:endParaRPr lang="en-CH"/>
          </a:p>
        </p:txBody>
      </p:sp>
    </p:spTree>
    <p:extLst>
      <p:ext uri="{BB962C8B-B14F-4D97-AF65-F5344CB8AC3E}">
        <p14:creationId xmlns:p14="http://schemas.microsoft.com/office/powerpoint/2010/main" val="60832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Подробная информация о том, как измерить число людей, знающих свой ВИЧ-статус, число людей, получающих лечение, и число людей с подавленной вирусной нагрузкой, содержится в руководстве GAM. После получения этих данных они могут быть введены в Spectrum и объединены с оценкой количества людей, живущих с ВИЧ, по странам для построения оценок 90-90-90 по возрасту и полу и каскада тестирования и лечения ВИЧ. В руководстве по GAM есть подробные инструкции о том, как экспортировать эти расчеты из Spectrum в GAM для использования в описательных отчетах по странам. </a:t>
            </a:r>
          </a:p>
        </p:txBody>
      </p:sp>
      <p:sp>
        <p:nvSpPr>
          <p:cNvPr id="4" name="Slide Number Placeholder 3"/>
          <p:cNvSpPr>
            <a:spLocks noGrp="1"/>
          </p:cNvSpPr>
          <p:nvPr>
            <p:ph type="sldNum" sz="quarter" idx="10"/>
          </p:nvPr>
        </p:nvSpPr>
        <p:spPr/>
        <p:txBody>
          <a:bodyPr/>
          <a:lstStyle/>
          <a:p>
            <a:fld id="{E24A5805-7970-4D0D-8F46-E59AD9EA70EA}" type="slidenum">
              <a:rPr lang="en-US" smtClean="0"/>
              <a:t>6</a:t>
            </a:fld>
            <a:endParaRPr lang="en-US"/>
          </a:p>
        </p:txBody>
      </p:sp>
    </p:spTree>
    <p:extLst>
      <p:ext uri="{BB962C8B-B14F-4D97-AF65-F5344CB8AC3E}">
        <p14:creationId xmlns:p14="http://schemas.microsoft.com/office/powerpoint/2010/main" val="25416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ru-RU" sz="1800">
                <a:latin typeface="Times New Roman" panose="02020603050405020304" pitchFamily="18" charset="0"/>
                <a:ea typeface="Cambria" panose="02040503050406030204" pitchFamily="18" charset="0"/>
              </a:rPr>
              <a:t>Страны, в которых </a:t>
            </a:r>
            <a:r>
              <a:rPr lang="ru-RU" sz="1800" b="1">
                <a:latin typeface="Times New Roman" panose="02020603050405020304" pitchFamily="18" charset="0"/>
                <a:ea typeface="Cambria" panose="02040503050406030204" pitchFamily="18" charset="0"/>
              </a:rPr>
              <a:t>оценки знания статуса получены из другой модели заболеваемости</a:t>
            </a:r>
            <a:r>
              <a:rPr lang="ru-RU" sz="1800">
                <a:latin typeface="Times New Roman" panose="02020603050405020304" pitchFamily="18" charset="0"/>
                <a:ea typeface="Cambria" panose="02040503050406030204" pitchFamily="18" charset="0"/>
              </a:rPr>
              <a:t>, должны выбрать источник этих оценок, установив кнопку-переключатель либо на ECDC (модель), либо на Other direct input (Другие прямые данные) для всех других моделей, а затем ввести число людей, знающих свой ВИЧ-статус, по возрасту и полу. Укажите источник этих данных в окне Source (Источник).</a:t>
            </a:r>
          </a:p>
          <a:p>
            <a:pPr defTabSz="942289">
              <a:defRPr/>
            </a:pPr>
            <a:endParaRPr lang="en-US" sz="1800">
              <a:effectLst/>
              <a:latin typeface="Times New Roman" panose="02020603050405020304" pitchFamily="18" charset="0"/>
              <a:ea typeface="Cambria" panose="02040503050406030204" pitchFamily="18" charset="0"/>
            </a:endParaRPr>
          </a:p>
          <a:p>
            <a:pPr defTabSz="942289">
              <a:defRPr/>
            </a:pPr>
            <a:r>
              <a:rPr lang="ru-RU" sz="1800">
                <a:latin typeface="Times New Roman" panose="02020603050405020304" pitchFamily="18" charset="0"/>
                <a:ea typeface="Cambria" panose="02040503050406030204" pitchFamily="18" charset="0"/>
              </a:rPr>
              <a:t>Примечание: для региональных (многострановых) и глобальных оценок ЮНЭЙДС все отсутствующие значения для Знания статуса и Подавления вирусной нагрузки подставляются с помощью «иерархической модели», основанной на закономерностях каскадного распределения во времени в регионе.</a:t>
            </a:r>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173912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ru-RU" sz="1800">
                <a:latin typeface="Times New Roman" panose="02020603050405020304" pitchFamily="18" charset="0"/>
                <a:ea typeface="Cambria" panose="02040503050406030204" pitchFamily="18" charset="0"/>
              </a:rPr>
              <a:t>Показанные варианты относятся к </a:t>
            </a:r>
            <a:r>
              <a:rPr lang="ru-RU" sz="1800" u="sng">
                <a:latin typeface="Times New Roman" panose="02020603050405020304" pitchFamily="18" charset="0"/>
                <a:ea typeface="Cambria" panose="02040503050406030204" pitchFamily="18" charset="0"/>
              </a:rPr>
              <a:t>концентрированным эпидемиям</a:t>
            </a:r>
            <a:r>
              <a:rPr lang="ru-RU" sz="1800">
                <a:latin typeface="Times New Roman" panose="02020603050405020304" pitchFamily="18" charset="0"/>
                <a:ea typeface="Cambria" panose="02040503050406030204" pitchFamily="18" charset="0"/>
              </a:rPr>
              <a:t>.</a:t>
            </a:r>
            <a:r>
              <a:rPr lang="ru-RU" sz="1800" u="sng">
                <a:latin typeface="Times New Roman" panose="02020603050405020304" pitchFamily="18" charset="0"/>
                <a:ea typeface="Cambria" panose="02040503050406030204" pitchFamily="18" charset="0"/>
              </a:rPr>
              <a:t> </a:t>
            </a:r>
          </a:p>
          <a:p>
            <a:pPr defTabSz="942289">
              <a:defRPr/>
            </a:pPr>
            <a:r>
              <a:rPr lang="ru-RU" sz="1800">
                <a:latin typeface="Times New Roman" panose="02020603050405020304" pitchFamily="18" charset="0"/>
                <a:ea typeface="Cambria" panose="02040503050406030204" pitchFamily="18" charset="0"/>
              </a:rPr>
              <a:t>Помимо показанных вариантов, страны, в которых </a:t>
            </a:r>
            <a:r>
              <a:rPr lang="ru-RU" sz="1800" b="1">
                <a:latin typeface="Times New Roman" panose="02020603050405020304" pitchFamily="18" charset="0"/>
                <a:ea typeface="Cambria" panose="02040503050406030204" pitchFamily="18" charset="0"/>
              </a:rPr>
              <a:t>оценки знания статуса получены из другой модели заболеваемости</a:t>
            </a:r>
            <a:r>
              <a:rPr lang="ru-RU" sz="1800">
                <a:latin typeface="Times New Roman" panose="02020603050405020304" pitchFamily="18" charset="0"/>
                <a:ea typeface="Cambria" panose="02040503050406030204" pitchFamily="18" charset="0"/>
              </a:rPr>
              <a:t>, должны выбрать источник этих оценок, установив кнопку-переключатель либо на ECDC (модель), либо на Other direct input (Другие прямые данные) для всех других моделей, а затем ввести число людей, знающих свой ВИЧ-статус, по возрасту и полу. Укажите источник этих данных в окне Source (Источник).</a:t>
            </a:r>
          </a:p>
          <a:p>
            <a:pPr defTabSz="942289">
              <a:defRPr/>
            </a:pPr>
            <a:endParaRPr lang="en-US" sz="1800">
              <a:effectLst/>
              <a:latin typeface="Times New Roman" panose="02020603050405020304" pitchFamily="18" charset="0"/>
              <a:ea typeface="Cambria" panose="02040503050406030204" pitchFamily="18"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ru-RU" sz="1800">
                <a:latin typeface="Times New Roman" panose="02020603050405020304" pitchFamily="18" charset="0"/>
                <a:ea typeface="Cambria" panose="02040503050406030204" pitchFamily="18" charset="0"/>
                <a:cs typeface="Arial" panose="020B0604020202020204" pitchFamily="34" charset="0"/>
              </a:rPr>
              <a:t>В странах с </a:t>
            </a:r>
            <a:r>
              <a:rPr lang="ru-RU" sz="1800" u="sng">
                <a:latin typeface="Times New Roman" panose="02020603050405020304" pitchFamily="18" charset="0"/>
                <a:ea typeface="Cambria" panose="02040503050406030204" pitchFamily="18" charset="0"/>
                <a:cs typeface="Arial" panose="020B0604020202020204" pitchFamily="34" charset="0"/>
              </a:rPr>
              <a:t>генерализованной эпидемией</a:t>
            </a:r>
            <a:r>
              <a:rPr lang="ru-RU" sz="1800">
                <a:latin typeface="Times New Roman" panose="02020603050405020304" pitchFamily="18" charset="0"/>
                <a:ea typeface="Cambria" panose="02040503050406030204" pitchFamily="18" charset="0"/>
                <a:cs typeface="Arial" panose="020B0604020202020204" pitchFamily="34" charset="0"/>
              </a:rPr>
              <a:t> и одним или несколькими национальными обследованиями домохозяйств с применением серологических исследований будут оценивать </a:t>
            </a:r>
            <a:r>
              <a:rPr lang="ru-RU" sz="1800">
                <a:solidFill>
                  <a:srgbClr val="000000"/>
                </a:solidFill>
                <a:latin typeface="Calibri" panose="020F0502020204030204" pitchFamily="34" charset="0"/>
                <a:ea typeface="Cambria" panose="02040503050406030204" pitchFamily="18" charset="0"/>
                <a:cs typeface="Arial" panose="020B0604020202020204" pitchFamily="34" charset="0"/>
              </a:rPr>
              <a:t>тенденцию достижения первой цели «90», используя </a:t>
            </a:r>
            <a:r>
              <a:rPr lang="ru-RU" sz="1800" b="1">
                <a:solidFill>
                  <a:srgbClr val="000000"/>
                </a:solidFill>
                <a:latin typeface="Calibri" panose="020F0502020204030204" pitchFamily="34" charset="0"/>
                <a:ea typeface="Cambria" panose="02040503050406030204" pitchFamily="18" charset="0"/>
                <a:cs typeface="Arial" panose="020B0604020202020204" pitchFamily="34" charset="0"/>
              </a:rPr>
              <a:t>модель Shiny 90</a:t>
            </a:r>
            <a:r>
              <a:rPr lang="ru-RU" sz="1800">
                <a:solidFill>
                  <a:srgbClr val="000000"/>
                </a:solidFill>
                <a:latin typeface="Calibri" panose="020F0502020204030204" pitchFamily="34" charset="0"/>
                <a:ea typeface="Cambria" panose="02040503050406030204" pitchFamily="18" charset="0"/>
                <a:cs typeface="Arial" panose="020B0604020202020204" pitchFamily="34" charset="0"/>
              </a:rPr>
              <a:t> — стандартизированную методологию, которая объединяет данные обследования с данными об объеме рутинного тестирования и диагностированных случаев, чтобы получить надежную оценку за все годы, сопоставимую по времени и с другими странами. Это приложение доступно на вкладке</a:t>
            </a:r>
            <a:r>
              <a:rPr lang="ru-RU" sz="1800">
                <a:solidFill>
                  <a:srgbClr val="000000"/>
                </a:solidFill>
              </a:rPr>
              <a:t> </a:t>
            </a:r>
            <a:r>
              <a:rPr lang="ru-RU" sz="1800">
                <a:solidFill>
                  <a:srgbClr val="000000"/>
                </a:solidFill>
                <a:latin typeface="Calibri" panose="020F0502020204030204" pitchFamily="34" charset="0"/>
                <a:ea typeface="Cambria" panose="02040503050406030204" pitchFamily="18" charset="0"/>
                <a:cs typeface="Calibri" panose="020F0502020204030204" pitchFamily="34" charset="0"/>
              </a:rPr>
              <a:t>Spectrum — AIM — Знание статуса — Shiny90 (Spectrum-AIM-Knowledge-of-Status-Shiny90), пункт Launch Shiny90 from browser (Запустить Shiny90 из браузера), или на веб-сайте </a:t>
            </a:r>
            <a:r>
              <a:rPr lang="ru-RU" sz="1800" u="sng">
                <a:solidFill>
                  <a:srgbClr val="000000"/>
                </a:solidFill>
                <a:latin typeface="Calibri" panose="020F0502020204030204" pitchFamily="34" charset="0"/>
                <a:ea typeface="Cambria" panose="02040503050406030204" pitchFamily="18" charset="0"/>
                <a:cs typeface="Calibri" panose="020F0502020204030204" pitchFamily="34" charset="0"/>
                <a:hlinkClick r:id="rId3"/>
              </a:rPr>
              <a:t>https://shiny90.unaids.org/</a:t>
            </a:r>
            <a:r>
              <a:rPr lang="ru-RU" sz="1800">
                <a:solidFill>
                  <a:srgbClr val="000000"/>
                </a:solidFill>
                <a:latin typeface="Calibri" panose="020F0502020204030204" pitchFamily="34" charset="0"/>
                <a:ea typeface="Cambria" panose="02040503050406030204" pitchFamily="18" charset="0"/>
                <a:cs typeface="Arial" panose="020B0604020202020204" pitchFamily="34" charset="0"/>
              </a:rPr>
              <a:t>. </a:t>
            </a:r>
          </a:p>
          <a:p>
            <a:pPr defTabSz="942289">
              <a:defRPr/>
            </a:pPr>
            <a:endParaRPr lang="en-US" sz="1800">
              <a:effectLst/>
              <a:latin typeface="Times New Roman" panose="02020603050405020304" pitchFamily="18" charset="0"/>
              <a:ea typeface="Cambria" panose="02040503050406030204" pitchFamily="18" charset="0"/>
            </a:endParaRPr>
          </a:p>
          <a:p>
            <a:pPr defTabSz="942289">
              <a:defRPr/>
            </a:pPr>
            <a:r>
              <a:rPr lang="ru-RU" sz="1800">
                <a:latin typeface="Times New Roman" panose="02020603050405020304" pitchFamily="18" charset="0"/>
                <a:ea typeface="Cambria" panose="02040503050406030204" pitchFamily="18" charset="0"/>
              </a:rPr>
              <a:t>Примечание: для региональных (многострановых) и глобальных оценок ЮНЭЙДС все отсутствующие значения для Знания статуса и Подавления вирусной нагрузки подставляются с помощью «иерархической модели», основанной на закономерностях каскадного распределения во времени в регионе.</a:t>
            </a:r>
          </a:p>
        </p:txBody>
      </p:sp>
      <p:sp>
        <p:nvSpPr>
          <p:cNvPr id="4" name="Slide Number Placeholder 3"/>
          <p:cNvSpPr>
            <a:spLocks noGrp="1"/>
          </p:cNvSpPr>
          <p:nvPr>
            <p:ph type="sldNum" sz="quarter" idx="5"/>
          </p:nvPr>
        </p:nvSpPr>
        <p:spPr/>
        <p:txBody>
          <a:bodyPr/>
          <a:lstStyle/>
          <a:p>
            <a:fld id="{E5F4B4AD-9710-49A7-B214-561577097D0C}" type="slidenum">
              <a:rPr lang="en-US" smtClean="0"/>
              <a:t>8</a:t>
            </a:fld>
            <a:endParaRPr lang="en-US"/>
          </a:p>
        </p:txBody>
      </p:sp>
    </p:spTree>
    <p:extLst>
      <p:ext uri="{BB962C8B-B14F-4D97-AF65-F5344CB8AC3E}">
        <p14:creationId xmlns:p14="http://schemas.microsoft.com/office/powerpoint/2010/main" val="201931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ru-RU" sz="1800"/>
              <a:t>Напоминание: если вы вносите какие-либо </a:t>
            </a:r>
            <a:r>
              <a:rPr lang="ru-RU" sz="1800" u="sng"/>
              <a:t>изменения </a:t>
            </a:r>
            <a:r>
              <a:rPr lang="ru-RU" sz="1800"/>
              <a:t>в данные программы («Знание статуса», АРТ или «Подавление вирусной нагрузки») или оценку заболеваемости (по данным CSAVR, EPP или AEM), всегда просматривайте каскад снова, поочередно для взрослых мужчин, взрослых женщин и детей.</a:t>
            </a:r>
          </a:p>
          <a:p>
            <a:pPr defTabSz="942289">
              <a:defRPr/>
            </a:pPr>
            <a:endParaRPr lang="en-US" sz="1800">
              <a:effectLst/>
              <a:latin typeface="Times New Roman" panose="02020603050405020304" pitchFamily="18" charset="0"/>
              <a:ea typeface="Cambria" panose="02040503050406030204" pitchFamily="18"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ru-RU" sz="1800">
                <a:solidFill>
                  <a:srgbClr val="000000"/>
                </a:solidFill>
                <a:latin typeface="Calibri" panose="020F0502020204030204" pitchFamily="34" charset="0"/>
                <a:ea typeface="Cambria" panose="02040503050406030204" pitchFamily="18" charset="0"/>
                <a:cs typeface="Arial" panose="020B0604020202020204" pitchFamily="34" charset="0"/>
              </a:rPr>
              <a:t>ЮНЭЙДС рекомендует создавать оценки для </a:t>
            </a:r>
            <a:r>
              <a:rPr lang="ru-RU" sz="1800" u="sng">
                <a:solidFill>
                  <a:srgbClr val="000000"/>
                </a:solidFill>
                <a:latin typeface="Calibri" panose="020F0502020204030204" pitchFamily="34" charset="0"/>
                <a:ea typeface="Cambria" panose="02040503050406030204" pitchFamily="18" charset="0"/>
                <a:cs typeface="Arial" panose="020B0604020202020204" pitchFamily="34" charset="0"/>
              </a:rPr>
              <a:t>населения, проживающего в стране </a:t>
            </a:r>
            <a:r>
              <a:rPr lang="ru-RU" sz="1800" i="1" u="sng">
                <a:solidFill>
                  <a:srgbClr val="000000"/>
                </a:solidFill>
                <a:latin typeface="Calibri" panose="020F0502020204030204" pitchFamily="34" charset="0"/>
                <a:ea typeface="Cambria" panose="02040503050406030204" pitchFamily="18" charset="0"/>
                <a:cs typeface="Arial" panose="020B0604020202020204" pitchFamily="34" charset="0"/>
              </a:rPr>
              <a:t>де-факто</a:t>
            </a:r>
            <a:r>
              <a:rPr lang="ru-RU" sz="1800">
                <a:solidFill>
                  <a:srgbClr val="000000"/>
                </a:solidFill>
                <a:latin typeface="Calibri" panose="020F0502020204030204" pitchFamily="34" charset="0"/>
                <a:ea typeface="Cambria" panose="02040503050406030204" pitchFamily="18" charset="0"/>
                <a:cs typeface="Arial" panose="020B0604020202020204" pitchFamily="34" charset="0"/>
              </a:rPr>
              <a:t>, то есть населения, проживающего в стране в настоящее время, включая граждан и неграждан. Соответственно, граждане и неграждане также должны учитываться в показателе Знание статуса, поэтому при внесении ВИЧ-положительных иммигрантов в AIM, эти же числа должны быть включены в расчетные показатели людей, живущих с ВИЧ, знающих свой статус за тот же год, или в показатели прямого внесения данных о знании статуса в программную статистику AIM. В частности, каждый иммигрант, которому впервые поставлен диагноз в стране (независимо от того, был ли он ранее поставлен в стране происхождения), должен учитываться в показателе Знание статуса (точно так же, как все введенные показатели АРТ и ППМР должны включать всех соответствующих людей-резидентов, живущих с ВИЧ, независимо от того, являются ли они гражданами или иностранцами). </a:t>
            </a:r>
          </a:p>
          <a:p>
            <a:pPr defTabSz="942289">
              <a:defRPr/>
            </a:pPr>
            <a:endParaRPr lang="en-US" sz="1800">
              <a:effectLst/>
              <a:latin typeface="Times New Roman" panose="02020603050405020304" pitchFamily="18" charset="0"/>
              <a:ea typeface="Cambria" panose="02040503050406030204" pitchFamily="18" charset="0"/>
            </a:endParaRPr>
          </a:p>
          <a:p>
            <a:pPr defTabSz="942289">
              <a:defRPr/>
            </a:pPr>
            <a:r>
              <a:rPr lang="ru-RU" sz="1800">
                <a:latin typeface="Times New Roman" panose="02020603050405020304" pitchFamily="18" charset="0"/>
                <a:ea typeface="Cambria" panose="02040503050406030204" pitchFamily="18" charset="0"/>
              </a:rPr>
              <a:t>Страны, в которых </a:t>
            </a:r>
            <a:r>
              <a:rPr lang="ru-RU" sz="1800" b="1">
                <a:latin typeface="Times New Roman" panose="02020603050405020304" pitchFamily="18" charset="0"/>
                <a:ea typeface="Cambria" panose="02040503050406030204" pitchFamily="18" charset="0"/>
              </a:rPr>
              <a:t>оценки знания статуса получены из другой модели заболеваемости</a:t>
            </a:r>
            <a:r>
              <a:rPr lang="ru-RU" sz="1800">
                <a:latin typeface="Times New Roman" panose="02020603050405020304" pitchFamily="18" charset="0"/>
                <a:ea typeface="Cambria" panose="02040503050406030204" pitchFamily="18" charset="0"/>
              </a:rPr>
              <a:t>, должны выбрать источник этих оценок, установив кнопку-переключатель либо на ECDC (модель), либо на Other direct input (Другие прямые данные) для всех других моделей, а затем ввести число людей, знающих свой ВИЧ-статус, по возрасту и полу. Укажите источник этих данных в окне Source (Источник).</a:t>
            </a:r>
          </a:p>
        </p:txBody>
      </p:sp>
      <p:sp>
        <p:nvSpPr>
          <p:cNvPr id="4" name="Slide Number Placeholder 3"/>
          <p:cNvSpPr>
            <a:spLocks noGrp="1"/>
          </p:cNvSpPr>
          <p:nvPr>
            <p:ph type="sldNum" sz="quarter" idx="5"/>
          </p:nvPr>
        </p:nvSpPr>
        <p:spPr/>
        <p:txBody>
          <a:bodyPr/>
          <a:lstStyle/>
          <a:p>
            <a:fld id="{E5F4B4AD-9710-49A7-B214-561577097D0C}" type="slidenum">
              <a:rPr lang="en-US" smtClean="0"/>
              <a:t>9</a:t>
            </a:fld>
            <a:endParaRPr lang="en-US"/>
          </a:p>
        </p:txBody>
      </p:sp>
    </p:spTree>
    <p:extLst>
      <p:ext uri="{BB962C8B-B14F-4D97-AF65-F5344CB8AC3E}">
        <p14:creationId xmlns:p14="http://schemas.microsoft.com/office/powerpoint/2010/main" val="1873655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5/2/2023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5/2/2023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hyperlink" Target="https://eur03.safelinks.protection.outlook.com/?url=https%3A%2F%2Fwww.unaids.org%2Fen%2Fglobal-aids-monitoring&amp;data=05%7C01%7CKorenrompE%40unaids.org%7C68e82ab453f94fbe5ef308dae20c3686%7Cc2e1cf9be1b644eb8021428c292d3eb5%7C0%7C0%7C638070840030753295%7CUnknown%7CTWFpbGZsb3d8eyJWIjoiMC4wLjAwMDAiLCJQIjoiV2luMzIiLCJBTiI6Ik1haWwiLCJXVCI6Mn0%3D%7C3000%7C%7C%7C&amp;sdata=HVzJNm3nRBTef1Crth33qeJGiNzd84Zxzjtax%2BEa5cQ%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301083" y="1298448"/>
            <a:ext cx="8466997" cy="2682537"/>
          </a:xfrm>
        </p:spPr>
        <p:txBody>
          <a:bodyPr>
            <a:normAutofit/>
          </a:bodyPr>
          <a:lstStyle/>
          <a:p>
            <a:pPr algn="ctr"/>
            <a:r>
              <a:rPr lang="ru-RU" sz="4400">
                <a:solidFill>
                  <a:schemeClr val="bg1"/>
                </a:solidFill>
              </a:rPr>
              <a:t>Оценка каскада тестирования и лечения ВИЧ</a:t>
            </a:r>
            <a:br>
              <a:rPr lang="ru-RU" sz="4400">
                <a:solidFill>
                  <a:schemeClr val="bg1"/>
                </a:solidFill>
              </a:rPr>
            </a:br>
            <a:r>
              <a:rPr lang="ru-RU" sz="4400">
                <a:solidFill>
                  <a:schemeClr val="bg1"/>
                </a:solidFill>
              </a:rPr>
              <a:t>и прогресс в достижении </a:t>
            </a:r>
            <a:br>
              <a:rPr lang="ru-RU" sz="4400">
                <a:solidFill>
                  <a:schemeClr val="bg1"/>
                </a:solidFill>
              </a:rPr>
            </a:br>
            <a:r>
              <a:rPr lang="ru-RU" sz="4400">
                <a:solidFill>
                  <a:schemeClr val="bg1"/>
                </a:solidFill>
              </a:rPr>
              <a:t>целевых показателей 95-95-95</a:t>
            </a:r>
          </a:p>
        </p:txBody>
      </p:sp>
      <p:pic>
        <p:nvPicPr>
          <p:cNvPr id="6" name="Recorded Sound">
            <a:hlinkClick r:id="" action="ppaction://media"/>
            <a:extLst>
              <a:ext uri="{FF2B5EF4-FFF2-40B4-BE49-F238E27FC236}">
                <a16:creationId xmlns:a16="http://schemas.microsoft.com/office/drawing/2014/main" id="{2602F401-5A2A-4596-8B96-16E08EDAF3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88800" y="6177344"/>
            <a:ext cx="406400" cy="406400"/>
          </a:xfrm>
          <a:prstGeom prst="rect">
            <a:avLst/>
          </a:prstGeom>
        </p:spPr>
      </p:pic>
      <p:sp>
        <p:nvSpPr>
          <p:cNvPr id="7" name="Text Placeholder 6">
            <a:extLst>
              <a:ext uri="{FF2B5EF4-FFF2-40B4-BE49-F238E27FC236}">
                <a16:creationId xmlns:a16="http://schemas.microsoft.com/office/drawing/2014/main" id="{AA90E4F6-B374-1FD5-C87D-763CFAB52DBC}"/>
              </a:ext>
            </a:extLst>
          </p:cNvPr>
          <p:cNvSpPr txBox="1">
            <a:spLocks/>
          </p:cNvSpPr>
          <p:nvPr/>
        </p:nvSpPr>
        <p:spPr bwMode="auto">
          <a:xfrm>
            <a:off x="571500" y="4468732"/>
            <a:ext cx="30162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20000"/>
              </a:spcBef>
            </a:pPr>
            <a:r>
              <a:rPr lang="ru-RU" sz="1600" b="1" dirty="0">
                <a:solidFill>
                  <a:schemeClr val="bg1"/>
                </a:solidFill>
                <a:latin typeface="Arial"/>
                <a:ea typeface="ＭＳ Ｐゴシック"/>
                <a:cs typeface="Arial"/>
              </a:rPr>
              <a:t>Кит Сабин, ЮНЭЙДС</a:t>
            </a:r>
          </a:p>
        </p:txBody>
      </p:sp>
      <p:sp>
        <p:nvSpPr>
          <p:cNvPr id="8" name="Text Placeholder 6">
            <a:extLst>
              <a:ext uri="{FF2B5EF4-FFF2-40B4-BE49-F238E27FC236}">
                <a16:creationId xmlns:a16="http://schemas.microsoft.com/office/drawing/2014/main" id="{22EF315C-423B-F8F3-67F1-1432809383E9}"/>
              </a:ext>
            </a:extLst>
          </p:cNvPr>
          <p:cNvSpPr txBox="1">
            <a:spLocks/>
          </p:cNvSpPr>
          <p:nvPr/>
        </p:nvSpPr>
        <p:spPr bwMode="auto">
          <a:xfrm>
            <a:off x="571500" y="4956479"/>
            <a:ext cx="581147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20000"/>
              </a:spcBef>
            </a:pPr>
            <a:r>
              <a:rPr lang="ru-RU" sz="1400" b="1" dirty="0">
                <a:solidFill>
                  <a:schemeClr val="bg1"/>
                </a:solidFill>
                <a:latin typeface="Arial"/>
                <a:ea typeface="ＭＳ Ｐゴシック"/>
                <a:cs typeface="Arial"/>
              </a:rPr>
              <a:t>Семинар ЮНЭЙДС по оценке ВИЧ и выявлению неравенства</a:t>
            </a:r>
            <a:br>
              <a:rPr lang="ru-RU" sz="1400" b="1" dirty="0">
                <a:latin typeface="Arial"/>
                <a:ea typeface="ＭＳ Ｐゴシック"/>
                <a:cs typeface="Arial"/>
              </a:rPr>
            </a:br>
            <a:r>
              <a:rPr lang="ru-RU" sz="1400" b="1" dirty="0">
                <a:solidFill>
                  <a:schemeClr val="bg1"/>
                </a:solidFill>
                <a:latin typeface="Arial"/>
                <a:ea typeface="ＭＳ Ｐゴシック"/>
                <a:cs typeface="Arial"/>
              </a:rPr>
              <a:t>в регионе Восточной Европы и Центральной Азии </a:t>
            </a:r>
          </a:p>
          <a:p>
            <a:pPr>
              <a:lnSpc>
                <a:spcPct val="120000"/>
              </a:lnSpc>
              <a:spcBef>
                <a:spcPct val="20000"/>
              </a:spcBef>
            </a:pPr>
            <a:r>
              <a:rPr lang="ru-RU" sz="1400" b="1" dirty="0">
                <a:solidFill>
                  <a:schemeClr val="bg1"/>
                </a:solidFill>
                <a:latin typeface="Arial"/>
                <a:ea typeface="ＭＳ Ｐゴシック"/>
                <a:cs typeface="Arial"/>
              </a:rPr>
              <a:t>Кишинев, 27 февраля – 3 марта 2023 года</a:t>
            </a:r>
          </a:p>
        </p:txBody>
      </p:sp>
    </p:spTree>
    <p:extLst>
      <p:ext uri="{BB962C8B-B14F-4D97-AF65-F5344CB8AC3E}">
        <p14:creationId xmlns:p14="http://schemas.microsoft.com/office/powerpoint/2010/main" val="1001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4B856E-4628-A15D-721D-F48F0BCF13F4}"/>
              </a:ext>
            </a:extLst>
          </p:cNvPr>
          <p:cNvSpPr txBox="1">
            <a:spLocks/>
          </p:cNvSpPr>
          <p:nvPr/>
        </p:nvSpPr>
        <p:spPr>
          <a:xfrm>
            <a:off x="223375" y="773387"/>
            <a:ext cx="3147647" cy="61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ru-RU" sz="2800" dirty="0"/>
              <a:t>Подавление вируса</a:t>
            </a:r>
          </a:p>
        </p:txBody>
      </p:sp>
      <p:sp>
        <p:nvSpPr>
          <p:cNvPr id="5" name="TextBox 4">
            <a:extLst>
              <a:ext uri="{FF2B5EF4-FFF2-40B4-BE49-F238E27FC236}">
                <a16:creationId xmlns:a16="http://schemas.microsoft.com/office/drawing/2014/main" id="{12747327-09A7-ACC2-2B70-48C134DD42BC}"/>
              </a:ext>
            </a:extLst>
          </p:cNvPr>
          <p:cNvSpPr txBox="1"/>
          <p:nvPr/>
        </p:nvSpPr>
        <p:spPr>
          <a:xfrm>
            <a:off x="42790" y="1391264"/>
            <a:ext cx="3411939" cy="4693593"/>
          </a:xfrm>
          <a:prstGeom prst="rect">
            <a:avLst/>
          </a:prstGeom>
          <a:noFill/>
        </p:spPr>
        <p:txBody>
          <a:bodyPr wrap="square" rtlCol="0">
            <a:spAutoFit/>
          </a:bodyPr>
          <a:lstStyle/>
          <a:p>
            <a:pPr marL="342900" indent="-342900">
              <a:buFont typeface="+mj-lt"/>
              <a:buAutoNum type="arabicPeriod"/>
            </a:pPr>
            <a:r>
              <a:rPr lang="ru-RU" sz="1300" dirty="0">
                <a:solidFill>
                  <a:schemeClr val="bg1"/>
                </a:solidFill>
              </a:rPr>
              <a:t>Введите данные за 2022 г. о </a:t>
            </a:r>
            <a:r>
              <a:rPr lang="ru-RU" sz="1300" b="1" dirty="0">
                <a:solidFill>
                  <a:schemeClr val="bg1"/>
                </a:solidFill>
              </a:rPr>
              <a:t>числе прошедших тестирование на вирусную нагрузку</a:t>
            </a:r>
          </a:p>
          <a:p>
            <a:pPr marL="342900" indent="-342900">
              <a:buFont typeface="+mj-lt"/>
              <a:buAutoNum type="arabicPeriod"/>
            </a:pPr>
            <a:r>
              <a:rPr lang="ru-RU" sz="1300" dirty="0">
                <a:solidFill>
                  <a:schemeClr val="bg1"/>
                </a:solidFill>
              </a:rPr>
              <a:t>Введите данные за 2022 г. о числе </a:t>
            </a:r>
            <a:r>
              <a:rPr lang="ru-RU" sz="1300" b="1" dirty="0">
                <a:solidFill>
                  <a:schemeClr val="bg1"/>
                </a:solidFill>
              </a:rPr>
              <a:t>имеющих подавленную вирусную нагрузку среди прошедших тестирование</a:t>
            </a:r>
            <a:br>
              <a:rPr lang="ru-RU" sz="1300" b="1" dirty="0">
                <a:solidFill>
                  <a:schemeClr val="bg1"/>
                </a:solidFill>
              </a:rPr>
            </a:br>
            <a:endParaRPr lang="ru-RU" sz="1300" b="1" dirty="0">
              <a:solidFill>
                <a:schemeClr val="bg1"/>
              </a:solidFill>
            </a:endParaRPr>
          </a:p>
          <a:p>
            <a:r>
              <a:rPr lang="ru-RU" sz="1300" dirty="0">
                <a:solidFill>
                  <a:schemeClr val="bg1"/>
                </a:solidFill>
              </a:rPr>
              <a:t>В Spectrum вводите только </a:t>
            </a:r>
            <a:r>
              <a:rPr lang="ru-RU" sz="1300" b="1" dirty="0">
                <a:solidFill>
                  <a:schemeClr val="bg1"/>
                </a:solidFill>
              </a:rPr>
              <a:t>национально репрезентативные данные рутинного всеобщего тестирования на вирусную нагрузку</a:t>
            </a:r>
            <a:r>
              <a:rPr lang="ru-RU" sz="1300" dirty="0">
                <a:solidFill>
                  <a:schemeClr val="bg1"/>
                </a:solidFill>
              </a:rPr>
              <a:t>. Если тестирование на вирусную нагрузку было целевым, внесите его в XLS, </a:t>
            </a:r>
            <a:br>
              <a:rPr lang="ru-RU" sz="1300" dirty="0">
                <a:solidFill>
                  <a:schemeClr val="bg1"/>
                </a:solidFill>
              </a:rPr>
            </a:br>
            <a:r>
              <a:rPr lang="ru-RU" sz="1300" dirty="0">
                <a:solidFill>
                  <a:schemeClr val="bg1"/>
                </a:solidFill>
              </a:rPr>
              <a:t>а не в Spectrum.</a:t>
            </a:r>
            <a:br>
              <a:rPr lang="ru-RU" sz="1300" b="1" dirty="0">
                <a:solidFill>
                  <a:schemeClr val="bg1"/>
                </a:solidFill>
              </a:rPr>
            </a:br>
            <a:endParaRPr lang="ru-RU" sz="1300" b="1" dirty="0">
              <a:solidFill>
                <a:schemeClr val="bg1"/>
              </a:solidFill>
            </a:endParaRPr>
          </a:p>
          <a:p>
            <a:r>
              <a:rPr lang="ru-RU" sz="1300" dirty="0">
                <a:solidFill>
                  <a:schemeClr val="bg1"/>
                </a:solidFill>
              </a:rPr>
              <a:t>4. Проверьте точность </a:t>
            </a:r>
            <a:r>
              <a:rPr lang="ru-RU" sz="1300" b="1" dirty="0">
                <a:solidFill>
                  <a:schemeClr val="bg1"/>
                </a:solidFill>
              </a:rPr>
              <a:t>порога</a:t>
            </a:r>
            <a:r>
              <a:rPr lang="ru-RU" sz="1300" dirty="0">
                <a:solidFill>
                  <a:schemeClr val="bg1"/>
                </a:solidFill>
              </a:rPr>
              <a:t> подавления вирусной нагрузки</a:t>
            </a:r>
            <a:br>
              <a:rPr lang="ru-RU" sz="1300" dirty="0">
                <a:solidFill>
                  <a:schemeClr val="bg1"/>
                </a:solidFill>
              </a:rPr>
            </a:br>
            <a:endParaRPr lang="ru-RU" sz="1300" dirty="0">
              <a:solidFill>
                <a:schemeClr val="bg1"/>
              </a:solidFill>
            </a:endParaRPr>
          </a:p>
          <a:p>
            <a:r>
              <a:rPr lang="ru-RU" sz="1300" dirty="0">
                <a:solidFill>
                  <a:schemeClr val="bg1"/>
                </a:solidFill>
              </a:rPr>
              <a:t>4. (Повторный) расчет эффекта передачи АРТ, основанный на подавлении вирусной нагрузки, в разделе «Дополнительные параметры» &gt; «Параметры перехода для взрослых» &gt; «Смертность на фоне АРТ»</a:t>
            </a:r>
          </a:p>
        </p:txBody>
      </p:sp>
      <p:pic>
        <p:nvPicPr>
          <p:cNvPr id="7" name="Picture 6">
            <a:extLst>
              <a:ext uri="{FF2B5EF4-FFF2-40B4-BE49-F238E27FC236}">
                <a16:creationId xmlns:a16="http://schemas.microsoft.com/office/drawing/2014/main" id="{682F7068-6F36-FC10-514F-0BCCC1D4BC3A}"/>
              </a:ext>
            </a:extLst>
          </p:cNvPr>
          <p:cNvPicPr>
            <a:picLocks noChangeAspect="1"/>
          </p:cNvPicPr>
          <p:nvPr/>
        </p:nvPicPr>
        <p:blipFill>
          <a:blip r:embed="rId2"/>
          <a:srcRect/>
          <a:stretch/>
        </p:blipFill>
        <p:spPr>
          <a:xfrm>
            <a:off x="3529584" y="461514"/>
            <a:ext cx="8458200" cy="581454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10D0E0C7-7212-4C82-9C37-7FD0A6525AC6}"/>
              </a:ext>
            </a:extLst>
          </p:cNvPr>
          <p:cNvSpPr/>
          <p:nvPr/>
        </p:nvSpPr>
        <p:spPr>
          <a:xfrm>
            <a:off x="9500022" y="2773219"/>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903F11-ED62-374C-6927-4DFD26A3F1AF}"/>
              </a:ext>
            </a:extLst>
          </p:cNvPr>
          <p:cNvSpPr/>
          <p:nvPr/>
        </p:nvSpPr>
        <p:spPr>
          <a:xfrm>
            <a:off x="9500022" y="4548950"/>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4C59F0-D0EB-7AE7-4686-5BC25550385A}"/>
              </a:ext>
            </a:extLst>
          </p:cNvPr>
          <p:cNvSpPr/>
          <p:nvPr/>
        </p:nvSpPr>
        <p:spPr>
          <a:xfrm>
            <a:off x="9200605" y="259033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a:solidFill>
                  <a:srgbClr val="FF0000"/>
                </a:solidFill>
                <a:latin typeface="Calibri (Body)"/>
              </a:rPr>
              <a:t>1</a:t>
            </a:r>
          </a:p>
        </p:txBody>
      </p:sp>
      <p:sp>
        <p:nvSpPr>
          <p:cNvPr id="13" name="Oval 12">
            <a:extLst>
              <a:ext uri="{FF2B5EF4-FFF2-40B4-BE49-F238E27FC236}">
                <a16:creationId xmlns:a16="http://schemas.microsoft.com/office/drawing/2014/main" id="{372D3E5D-0A04-F31D-51C0-0556CE40DB51}"/>
              </a:ext>
            </a:extLst>
          </p:cNvPr>
          <p:cNvSpPr/>
          <p:nvPr/>
        </p:nvSpPr>
        <p:spPr>
          <a:xfrm>
            <a:off x="9200605" y="43033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a:solidFill>
                  <a:srgbClr val="FF0000"/>
                </a:solidFill>
                <a:latin typeface="Calibri (Body)"/>
              </a:rPr>
              <a:t>3</a:t>
            </a:r>
          </a:p>
        </p:txBody>
      </p:sp>
      <p:sp>
        <p:nvSpPr>
          <p:cNvPr id="14" name="Rectangle 13">
            <a:extLst>
              <a:ext uri="{FF2B5EF4-FFF2-40B4-BE49-F238E27FC236}">
                <a16:creationId xmlns:a16="http://schemas.microsoft.com/office/drawing/2014/main" id="{4A2E6DA5-26DC-363E-57E0-1A757D583106}"/>
              </a:ext>
            </a:extLst>
          </p:cNvPr>
          <p:cNvSpPr/>
          <p:nvPr/>
        </p:nvSpPr>
        <p:spPr>
          <a:xfrm>
            <a:off x="9500022" y="3643375"/>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48357B-81D3-C205-2A95-15A85F52F881}"/>
              </a:ext>
            </a:extLst>
          </p:cNvPr>
          <p:cNvSpPr/>
          <p:nvPr/>
        </p:nvSpPr>
        <p:spPr>
          <a:xfrm>
            <a:off x="9200605" y="346049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a:solidFill>
                  <a:srgbClr val="FF0000"/>
                </a:solidFill>
                <a:latin typeface="Calibri (Body)"/>
              </a:rPr>
              <a:t>2</a:t>
            </a:r>
          </a:p>
        </p:txBody>
      </p:sp>
    </p:spTree>
    <p:extLst>
      <p:ext uri="{BB962C8B-B14F-4D97-AF65-F5344CB8AC3E}">
        <p14:creationId xmlns:p14="http://schemas.microsoft.com/office/powerpoint/2010/main" val="309405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853109" y="138389"/>
            <a:ext cx="10919791" cy="1289050"/>
          </a:xfrm>
        </p:spPr>
        <p:txBody>
          <a:bodyPr>
            <a:normAutofit/>
          </a:bodyPr>
          <a:lstStyle/>
          <a:p>
            <a:r>
              <a:rPr lang="ru-RU" b="1" dirty="0">
                <a:solidFill>
                  <a:srgbClr val="0F33CB"/>
                </a:solidFill>
                <a:latin typeface="Arial" panose="020B0604020202020204" pitchFamily="34" charset="0"/>
                <a:cs typeface="Arial" panose="020B0604020202020204" pitchFamily="34" charset="0"/>
              </a:rPr>
              <a:t>Результаты каскада: анализ качества данных </a:t>
            </a:r>
            <a:br>
              <a:rPr lang="ru-RU" b="1" dirty="0">
                <a:solidFill>
                  <a:srgbClr val="0F33CB"/>
                </a:solidFill>
                <a:latin typeface="Arial" panose="020B0604020202020204" pitchFamily="34" charset="0"/>
                <a:cs typeface="Arial" panose="020B0604020202020204" pitchFamily="34" charset="0"/>
              </a:rPr>
            </a:br>
            <a:r>
              <a:rPr lang="ru-RU" b="1" dirty="0">
                <a:solidFill>
                  <a:srgbClr val="0F33CB"/>
                </a:solidFill>
                <a:latin typeface="Arial" panose="020B0604020202020204" pitchFamily="34" charset="0"/>
                <a:cs typeface="Arial" panose="020B0604020202020204" pitchFamily="34" charset="0"/>
              </a:rPr>
              <a:t>и их интерпретация (I)</a:t>
            </a:r>
          </a:p>
        </p:txBody>
      </p:sp>
      <p:sp>
        <p:nvSpPr>
          <p:cNvPr id="5" name="TextBox 4">
            <a:extLst>
              <a:ext uri="{FF2B5EF4-FFF2-40B4-BE49-F238E27FC236}">
                <a16:creationId xmlns:a16="http://schemas.microsoft.com/office/drawing/2014/main" id="{7FCE5B6C-E812-9B19-E0DA-00A18B590AE6}"/>
              </a:ext>
            </a:extLst>
          </p:cNvPr>
          <p:cNvSpPr txBox="1"/>
          <p:nvPr/>
        </p:nvSpPr>
        <p:spPr>
          <a:xfrm>
            <a:off x="640461" y="6012609"/>
            <a:ext cx="11132439" cy="830997"/>
          </a:xfrm>
          <a:prstGeom prst="rect">
            <a:avLst/>
          </a:prstGeom>
          <a:noFill/>
        </p:spPr>
        <p:txBody>
          <a:bodyPr wrap="square">
            <a:spAutoFit/>
          </a:bodyPr>
          <a:lstStyle/>
          <a:p>
            <a:r>
              <a:rPr lang="ru-RU" sz="1600" dirty="0">
                <a:latin typeface="Calibri" panose="020F0502020204030204" pitchFamily="34" charset="0"/>
                <a:cs typeface="Calibri" panose="020F0502020204030204" pitchFamily="34" charset="0"/>
              </a:rPr>
              <a:t>Каждый раз, когда вы изменяете какие-либо данные программы («Знание статуса», АРТ или «Подавление вирусной нагрузки») ИЛИ оценку заболеваемости (по данным CSAVR, EPP или AEM), просматривайте каскад снова, поочередно для мужчин, женщин и детей.</a:t>
            </a:r>
          </a:p>
        </p:txBody>
      </p:sp>
      <p:pic>
        <p:nvPicPr>
          <p:cNvPr id="12" name="Picture 11" descr="Graphical user interface, text, application&#10;&#10;Description automatically generated">
            <a:extLst>
              <a:ext uri="{FF2B5EF4-FFF2-40B4-BE49-F238E27FC236}">
                <a16:creationId xmlns:a16="http://schemas.microsoft.com/office/drawing/2014/main" id="{24FAE78A-CE6B-7349-18C7-19332BD115C8}"/>
              </a:ext>
            </a:extLst>
          </p:cNvPr>
          <p:cNvPicPr>
            <a:picLocks noChangeAspect="1"/>
          </p:cNvPicPr>
          <p:nvPr/>
        </p:nvPicPr>
        <p:blipFill rotWithShape="1">
          <a:blip r:embed="rId3"/>
          <a:srcRect l="58660" t="10547" b="23865"/>
          <a:stretch/>
        </p:blipFill>
        <p:spPr>
          <a:xfrm>
            <a:off x="640461" y="1531756"/>
            <a:ext cx="5040183" cy="4498079"/>
          </a:xfrm>
          <a:prstGeom prst="rect">
            <a:avLst/>
          </a:prstGeom>
        </p:spPr>
      </p:pic>
      <p:sp>
        <p:nvSpPr>
          <p:cNvPr id="14" name="Oval 13">
            <a:extLst>
              <a:ext uri="{FF2B5EF4-FFF2-40B4-BE49-F238E27FC236}">
                <a16:creationId xmlns:a16="http://schemas.microsoft.com/office/drawing/2014/main" id="{6D5FCCEF-F057-18A9-A67E-B8952726DF7C}"/>
              </a:ext>
            </a:extLst>
          </p:cNvPr>
          <p:cNvSpPr/>
          <p:nvPr/>
        </p:nvSpPr>
        <p:spPr>
          <a:xfrm>
            <a:off x="644908" y="1463730"/>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Arrow: Right 15">
            <a:extLst>
              <a:ext uri="{FF2B5EF4-FFF2-40B4-BE49-F238E27FC236}">
                <a16:creationId xmlns:a16="http://schemas.microsoft.com/office/drawing/2014/main" id="{4DEB4319-2082-F474-C3ED-89025CF2B4DB}"/>
              </a:ext>
            </a:extLst>
          </p:cNvPr>
          <p:cNvSpPr/>
          <p:nvPr/>
        </p:nvSpPr>
        <p:spPr>
          <a:xfrm flipV="1">
            <a:off x="6096000" y="3865890"/>
            <a:ext cx="691261" cy="276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Oval 2">
            <a:extLst>
              <a:ext uri="{FF2B5EF4-FFF2-40B4-BE49-F238E27FC236}">
                <a16:creationId xmlns:a16="http://schemas.microsoft.com/office/drawing/2014/main" id="{337CCE34-3DEA-4E0E-6897-DFBD0DF674BC}"/>
              </a:ext>
            </a:extLst>
          </p:cNvPr>
          <p:cNvSpPr/>
          <p:nvPr/>
        </p:nvSpPr>
        <p:spPr>
          <a:xfrm>
            <a:off x="2764885" y="1930029"/>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descr="Graphical user interface, application&#10;&#10;Description automatically generated">
            <a:extLst>
              <a:ext uri="{FF2B5EF4-FFF2-40B4-BE49-F238E27FC236}">
                <a16:creationId xmlns:a16="http://schemas.microsoft.com/office/drawing/2014/main" id="{AF5403C0-CACD-5693-4251-B9308D817963}"/>
              </a:ext>
            </a:extLst>
          </p:cNvPr>
          <p:cNvPicPr>
            <a:picLocks noChangeAspect="1"/>
          </p:cNvPicPr>
          <p:nvPr/>
        </p:nvPicPr>
        <p:blipFill rotWithShape="1">
          <a:blip r:embed="rId4"/>
          <a:srcRect l="25029" t="12076" r="37471" b="17209"/>
          <a:stretch/>
        </p:blipFill>
        <p:spPr>
          <a:xfrm>
            <a:off x="7141115" y="1146147"/>
            <a:ext cx="4572000" cy="4849622"/>
          </a:xfrm>
          <a:prstGeom prst="rect">
            <a:avLst/>
          </a:prstGeom>
        </p:spPr>
      </p:pic>
    </p:spTree>
    <p:extLst>
      <p:ext uri="{BB962C8B-B14F-4D97-AF65-F5344CB8AC3E}">
        <p14:creationId xmlns:p14="http://schemas.microsoft.com/office/powerpoint/2010/main" val="131903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2174-FE0B-2819-591A-30C0C6A5DA3B}"/>
              </a:ext>
            </a:extLst>
          </p:cNvPr>
          <p:cNvPicPr>
            <a:picLocks noChangeAspect="1"/>
          </p:cNvPicPr>
          <p:nvPr/>
        </p:nvPicPr>
        <p:blipFill>
          <a:blip r:embed="rId3"/>
          <a:stretch>
            <a:fillRect/>
          </a:stretch>
        </p:blipFill>
        <p:spPr>
          <a:xfrm>
            <a:off x="6804837" y="736852"/>
            <a:ext cx="5248556" cy="2933943"/>
          </a:xfrm>
          <a:prstGeom prst="rect">
            <a:avLst/>
          </a:prstGeom>
        </p:spPr>
      </p:pic>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215900" y="82774"/>
            <a:ext cx="11596958" cy="754799"/>
          </a:xfrm>
        </p:spPr>
        <p:txBody>
          <a:bodyPr>
            <a:noAutofit/>
          </a:bodyPr>
          <a:lstStyle/>
          <a:p>
            <a:r>
              <a:rPr lang="ru-RU" sz="3200" b="1" dirty="0">
                <a:solidFill>
                  <a:srgbClr val="0F33CB"/>
                </a:solidFill>
                <a:latin typeface="Arial" panose="020B0604020202020204" pitchFamily="34" charset="0"/>
                <a:cs typeface="Arial" panose="020B0604020202020204" pitchFamily="34" charset="0"/>
              </a:rPr>
              <a:t>Каскад: анализ качества данных и их интерпретация (II)</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215900" y="736852"/>
            <a:ext cx="6399068" cy="3416201"/>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r>
              <a:rPr lang="ru-RU" sz="1200" dirty="0">
                <a:solidFill>
                  <a:schemeClr val="tx1"/>
                </a:solidFill>
                <a:latin typeface="Calibri" panose="020F0502020204030204" pitchFamily="34" charset="0"/>
                <a:cs typeface="Calibri" panose="020F0502020204030204" pitchFamily="34" charset="0"/>
              </a:rPr>
              <a:t>Количество людей в каждом столбце каскада </a:t>
            </a:r>
            <a:br>
              <a:rPr lang="ru-RU" sz="1200" dirty="0">
                <a:solidFill>
                  <a:schemeClr val="tx1"/>
                </a:solidFill>
                <a:latin typeface="Calibri" panose="020F0502020204030204" pitchFamily="34" charset="0"/>
                <a:cs typeface="Calibri" panose="020F0502020204030204" pitchFamily="34" charset="0"/>
              </a:rPr>
            </a:br>
            <a:r>
              <a:rPr lang="ru-RU" sz="1200" i="1" dirty="0">
                <a:solidFill>
                  <a:srgbClr val="00B050"/>
                </a:solidFill>
                <a:latin typeface="Calibri" panose="020F0502020204030204" pitchFamily="34" charset="0"/>
                <a:cs typeface="Calibri" panose="020F0502020204030204" pitchFamily="34" charset="0"/>
              </a:rPr>
              <a:t>меньше</a:t>
            </a:r>
            <a:r>
              <a:rPr lang="ru-RU" sz="1200" dirty="0">
                <a:solidFill>
                  <a:srgbClr val="00B050"/>
                </a:solidFill>
                <a:latin typeface="Calibri" panose="020F0502020204030204" pitchFamily="34" charset="0"/>
                <a:cs typeface="Calibri" panose="020F0502020204030204" pitchFamily="34" charset="0"/>
              </a:rPr>
              <a:t>, чем в предыдущем?</a:t>
            </a:r>
          </a:p>
          <a:p>
            <a:pPr lvl="1"/>
            <a:r>
              <a:rPr lang="ru-RU" sz="1100" dirty="0">
                <a:latin typeface="Calibri" panose="020F0502020204030204" pitchFamily="34" charset="0"/>
                <a:cs typeface="Calibri" panose="020F0502020204030204" pitchFamily="34" charset="0"/>
              </a:rPr>
              <a:t>По очереди </a:t>
            </a:r>
            <a:r>
              <a:rPr lang="ru-RU" sz="1100" dirty="0">
                <a:solidFill>
                  <a:schemeClr val="tx1"/>
                </a:solidFill>
                <a:latin typeface="Calibri" panose="020F0502020204030204" pitchFamily="34" charset="0"/>
                <a:cs typeface="Calibri" panose="020F0502020204030204" pitchFamily="34" charset="0"/>
              </a:rPr>
              <a:t>взрослые мужчины, взрослые женщины и дети</a:t>
            </a:r>
          </a:p>
          <a:p>
            <a:pPr lvl="1"/>
            <a:r>
              <a:rPr lang="ru-RU" sz="1100" dirty="0">
                <a:solidFill>
                  <a:schemeClr val="tx1"/>
                </a:solidFill>
                <a:latin typeface="Calibri" panose="020F0502020204030204" pitchFamily="34" charset="0"/>
                <a:cs typeface="Calibri" panose="020F0502020204030204" pitchFamily="34" charset="0"/>
              </a:rPr>
              <a:t>За 2010–2022 г.</a:t>
            </a:r>
          </a:p>
          <a:p>
            <a:pPr lvl="1"/>
            <a:r>
              <a:rPr lang="ru-RU" sz="1100" dirty="0">
                <a:solidFill>
                  <a:schemeClr val="tx1"/>
                </a:solidFill>
                <a:latin typeface="Calibri" panose="020F0502020204030204" pitchFamily="34" charset="0"/>
                <a:cs typeface="Calibri" panose="020F0502020204030204" pitchFamily="34" charset="0"/>
              </a:rPr>
              <a:t>Когда </a:t>
            </a:r>
            <a:r>
              <a:rPr lang="ru-RU" sz="1100" dirty="0">
                <a:solidFill>
                  <a:srgbClr val="C00000"/>
                </a:solidFill>
                <a:latin typeface="Calibri" panose="020F0502020204030204" pitchFamily="34" charset="0"/>
                <a:cs typeface="Calibri" panose="020F0502020204030204" pitchFamily="34" charset="0"/>
              </a:rPr>
              <a:t>Знание статуса &gt;&gt; АРТ</a:t>
            </a:r>
            <a:r>
              <a:rPr lang="ru-RU" sz="1100" dirty="0">
                <a:solidFill>
                  <a:schemeClr val="tx1"/>
                </a:solidFill>
                <a:latin typeface="Calibri" panose="020F0502020204030204" pitchFamily="34" charset="0"/>
                <a:cs typeface="Calibri" panose="020F0502020204030204" pitchFamily="34" charset="0"/>
              </a:rPr>
              <a:t>, почему такой разрыв? </a:t>
            </a:r>
            <a:br>
              <a:rPr lang="ru-RU" sz="1100" dirty="0">
                <a:solidFill>
                  <a:schemeClr val="tx1"/>
                </a:solidFill>
                <a:latin typeface="Calibri" panose="020F0502020204030204" pitchFamily="34" charset="0"/>
                <a:cs typeface="Calibri" panose="020F0502020204030204" pitchFamily="34" charset="0"/>
              </a:rPr>
            </a:br>
            <a:r>
              <a:rPr lang="ru-RU" sz="1100" dirty="0">
                <a:solidFill>
                  <a:schemeClr val="tx1"/>
                </a:solidFill>
                <a:latin typeface="Calibri" panose="020F0502020204030204" pitchFamily="34" charset="0"/>
                <a:cs typeface="Calibri" panose="020F0502020204030204" pitchFamily="34" charset="0"/>
              </a:rPr>
              <a:t>Не завышен ли показатель знания статуса из-за того, что не вычтены случаи смерти?</a:t>
            </a:r>
            <a:br>
              <a:rPr lang="ru-RU" sz="1100" dirty="0">
                <a:solidFill>
                  <a:schemeClr val="tx1"/>
                </a:solidFill>
                <a:latin typeface="Calibri" panose="020F0502020204030204" pitchFamily="34" charset="0"/>
                <a:cs typeface="Calibri" panose="020F0502020204030204" pitchFamily="34" charset="0"/>
              </a:rPr>
            </a:br>
            <a:endParaRPr lang="ru-RU" sz="1100" dirty="0">
              <a:solidFill>
                <a:schemeClr val="tx1"/>
              </a:solidFill>
              <a:latin typeface="Calibri" panose="020F0502020204030204" pitchFamily="34" charset="0"/>
              <a:cs typeface="Calibri" panose="020F0502020204030204" pitchFamily="34" charset="0"/>
            </a:endParaRPr>
          </a:p>
          <a:p>
            <a:pPr marL="233363" indent="-233363">
              <a:buFont typeface="+mj-lt"/>
              <a:buAutoNum type="arabicPeriod"/>
            </a:pPr>
            <a:r>
              <a:rPr lang="ru-RU" sz="1200" dirty="0">
                <a:solidFill>
                  <a:schemeClr val="tx1"/>
                </a:solidFill>
                <a:latin typeface="Calibri" panose="020F0502020204030204" pitchFamily="34" charset="0"/>
                <a:cs typeface="Calibri" panose="020F0502020204030204" pitchFamily="34" charset="0"/>
              </a:rPr>
              <a:t>Охват </a:t>
            </a:r>
            <a:r>
              <a:rPr lang="ru-RU" sz="1200" b="1" dirty="0">
                <a:solidFill>
                  <a:schemeClr val="tx1"/>
                </a:solidFill>
                <a:latin typeface="Calibri" panose="020F0502020204030204" pitchFamily="34" charset="0"/>
                <a:cs typeface="Calibri" panose="020F0502020204030204" pitchFamily="34" charset="0"/>
              </a:rPr>
              <a:t>среди тех, кто соответствует критериям, </a:t>
            </a:r>
            <a:r>
              <a:rPr lang="ru-RU" sz="1200" dirty="0">
                <a:solidFill>
                  <a:srgbClr val="00B050"/>
                </a:solidFill>
                <a:latin typeface="Calibri" panose="020F0502020204030204" pitchFamily="34" charset="0"/>
                <a:cs typeface="Calibri" panose="020F0502020204030204" pitchFamily="34" charset="0"/>
              </a:rPr>
              <a:t>ниже 100 %</a:t>
            </a:r>
            <a:r>
              <a:rPr lang="ru-RU" sz="1200" dirty="0">
                <a:solidFill>
                  <a:schemeClr val="tx1"/>
                </a:solidFill>
                <a:latin typeface="Calibri" panose="020F0502020204030204" pitchFamily="34" charset="0"/>
                <a:cs typeface="Calibri" panose="020F0502020204030204" pitchFamily="34" charset="0"/>
              </a:rPr>
              <a:t>?</a:t>
            </a:r>
            <a:r>
              <a:rPr lang="ru-RU" sz="1200" dirty="0">
                <a:solidFill>
                  <a:srgbClr val="00B050"/>
                </a:solidFill>
                <a:latin typeface="Calibri" panose="020F0502020204030204" pitchFamily="34" charset="0"/>
                <a:cs typeface="Calibri" panose="020F0502020204030204" pitchFamily="34" charset="0"/>
              </a:rPr>
              <a:t> </a:t>
            </a:r>
            <a:br>
              <a:rPr lang="ru-RU" sz="1200" dirty="0">
                <a:solidFill>
                  <a:schemeClr val="tx1"/>
                </a:solidFill>
                <a:latin typeface="Calibri" panose="020F0502020204030204" pitchFamily="34" charset="0"/>
                <a:cs typeface="Calibri" panose="020F0502020204030204" pitchFamily="34" charset="0"/>
              </a:rPr>
            </a:br>
            <a:endParaRPr lang="ru-RU" sz="1200" dirty="0">
              <a:solidFill>
                <a:schemeClr val="tx1"/>
              </a:solidFill>
              <a:latin typeface="Calibri" panose="020F0502020204030204" pitchFamily="34" charset="0"/>
              <a:cs typeface="Calibri" panose="020F0502020204030204" pitchFamily="34" charset="0"/>
            </a:endParaRPr>
          </a:p>
          <a:p>
            <a:pPr marL="233363" indent="-233363">
              <a:buFont typeface="+mj-lt"/>
              <a:buAutoNum type="arabicPeriod"/>
            </a:pPr>
            <a:r>
              <a:rPr lang="ru-RU" sz="1200" dirty="0">
                <a:solidFill>
                  <a:schemeClr val="tx1"/>
                </a:solidFill>
                <a:latin typeface="Calibri" panose="020F0502020204030204" pitchFamily="34" charset="0"/>
                <a:cs typeface="Calibri" panose="020F0502020204030204" pitchFamily="34" charset="0"/>
              </a:rPr>
              <a:t>Есть ли большие </a:t>
            </a:r>
            <a:r>
              <a:rPr lang="ru-RU" sz="1200" dirty="0">
                <a:solidFill>
                  <a:srgbClr val="C00000"/>
                </a:solidFill>
                <a:latin typeface="Calibri" panose="020F0502020204030204" pitchFamily="34" charset="0"/>
                <a:cs typeface="Calibri" panose="020F0502020204030204" pitchFamily="34" charset="0"/>
              </a:rPr>
              <a:t>внезапные повышения или понижения</a:t>
            </a:r>
            <a:r>
              <a:rPr lang="ru-RU" sz="1200" dirty="0">
                <a:latin typeface="Calibri" panose="020F0502020204030204" pitchFamily="34" charset="0"/>
                <a:cs typeface="Calibri" panose="020F0502020204030204" pitchFamily="34" charset="0"/>
              </a:rPr>
              <a:t> </a:t>
            </a:r>
            <a:r>
              <a:rPr lang="ru-RU" sz="1200" dirty="0">
                <a:solidFill>
                  <a:schemeClr val="tx1"/>
                </a:solidFill>
                <a:latin typeface="Calibri" panose="020F0502020204030204" pitchFamily="34" charset="0"/>
                <a:cs typeface="Calibri" panose="020F0502020204030204" pitchFamily="34" charset="0"/>
              </a:rPr>
              <a:t>по сравнению с предыдущим годом, </a:t>
            </a:r>
            <a:br>
              <a:rPr lang="ru-RU" sz="1200" dirty="0">
                <a:solidFill>
                  <a:schemeClr val="tx1"/>
                </a:solidFill>
                <a:latin typeface="Calibri" panose="020F0502020204030204" pitchFamily="34" charset="0"/>
                <a:cs typeface="Calibri" panose="020F0502020204030204" pitchFamily="34" charset="0"/>
              </a:rPr>
            </a:br>
            <a:r>
              <a:rPr lang="ru-RU" sz="1200" dirty="0">
                <a:solidFill>
                  <a:schemeClr val="tx1"/>
                </a:solidFill>
                <a:latin typeface="Calibri" panose="020F0502020204030204" pitchFamily="34" charset="0"/>
                <a:cs typeface="Calibri" panose="020F0502020204030204" pitchFamily="34" charset="0"/>
              </a:rPr>
              <a:t>которые не поддаются объяснению?</a:t>
            </a:r>
            <a:br>
              <a:rPr lang="ru-RU" sz="1200" dirty="0">
                <a:solidFill>
                  <a:schemeClr val="tx1"/>
                </a:solidFill>
                <a:latin typeface="Calibri" panose="020F0502020204030204" pitchFamily="34" charset="0"/>
                <a:cs typeface="Calibri" panose="020F0502020204030204" pitchFamily="34" charset="0"/>
              </a:rPr>
            </a:br>
            <a:endParaRPr lang="ru-RU" sz="1200" dirty="0">
              <a:solidFill>
                <a:schemeClr val="tx1"/>
              </a:solidFill>
              <a:latin typeface="Calibri" panose="020F0502020204030204" pitchFamily="34" charset="0"/>
              <a:cs typeface="Calibri" panose="020F0502020204030204" pitchFamily="34" charset="0"/>
            </a:endParaRPr>
          </a:p>
          <a:p>
            <a:pPr marL="233363" indent="-233363">
              <a:buFont typeface="+mj-lt"/>
              <a:buAutoNum type="arabicPeriod"/>
            </a:pPr>
            <a:r>
              <a:rPr lang="ru-RU" sz="1200" dirty="0">
                <a:solidFill>
                  <a:schemeClr val="tx1"/>
                </a:solidFill>
                <a:latin typeface="Calibri" panose="020F0502020204030204" pitchFamily="34" charset="0"/>
                <a:cs typeface="Calibri" panose="020F0502020204030204" pitchFamily="34" charset="0"/>
              </a:rPr>
              <a:t>Внимательно изучите данные программы, а также оценку ЛЖВ по соотношению мужчины, женщины и дети</a:t>
            </a:r>
          </a:p>
        </p:txBody>
      </p:sp>
      <p:pic>
        <p:nvPicPr>
          <p:cNvPr id="10" name="Picture 9">
            <a:extLst>
              <a:ext uri="{FF2B5EF4-FFF2-40B4-BE49-F238E27FC236}">
                <a16:creationId xmlns:a16="http://schemas.microsoft.com/office/drawing/2014/main" id="{73238FDC-0989-1A60-987A-4C4A060356B6}"/>
              </a:ext>
            </a:extLst>
          </p:cNvPr>
          <p:cNvPicPr>
            <a:picLocks noChangeAspect="1"/>
          </p:cNvPicPr>
          <p:nvPr/>
        </p:nvPicPr>
        <p:blipFill>
          <a:blip r:embed="rId4"/>
          <a:stretch>
            <a:fillRect/>
          </a:stretch>
        </p:blipFill>
        <p:spPr>
          <a:xfrm>
            <a:off x="6560288" y="3747941"/>
            <a:ext cx="5493105" cy="3070646"/>
          </a:xfrm>
          <a:prstGeom prst="rect">
            <a:avLst/>
          </a:prstGeom>
        </p:spPr>
      </p:pic>
      <p:pic>
        <p:nvPicPr>
          <p:cNvPr id="12" name="Picture 11">
            <a:extLst>
              <a:ext uri="{FF2B5EF4-FFF2-40B4-BE49-F238E27FC236}">
                <a16:creationId xmlns:a16="http://schemas.microsoft.com/office/drawing/2014/main" id="{62F4D071-3F47-46D1-34D9-BCBB3953DC25}"/>
              </a:ext>
            </a:extLst>
          </p:cNvPr>
          <p:cNvPicPr>
            <a:picLocks noChangeAspect="1"/>
          </p:cNvPicPr>
          <p:nvPr/>
        </p:nvPicPr>
        <p:blipFill>
          <a:blip r:embed="rId5"/>
          <a:stretch>
            <a:fillRect/>
          </a:stretch>
        </p:blipFill>
        <p:spPr>
          <a:xfrm>
            <a:off x="146335" y="4145737"/>
            <a:ext cx="4851990" cy="2712263"/>
          </a:xfrm>
          <a:prstGeom prst="rect">
            <a:avLst/>
          </a:prstGeom>
        </p:spPr>
      </p:pic>
    </p:spTree>
    <p:extLst>
      <p:ext uri="{BB962C8B-B14F-4D97-AF65-F5344CB8AC3E}">
        <p14:creationId xmlns:p14="http://schemas.microsoft.com/office/powerpoint/2010/main" val="335855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CD14-6A73-49D8-9E3F-27006685A221}"/>
              </a:ext>
            </a:extLst>
          </p:cNvPr>
          <p:cNvSpPr>
            <a:spLocks noGrp="1"/>
          </p:cNvSpPr>
          <p:nvPr>
            <p:ph type="title"/>
          </p:nvPr>
        </p:nvSpPr>
        <p:spPr>
          <a:xfrm>
            <a:off x="252918" y="1123837"/>
            <a:ext cx="3068779" cy="4601183"/>
          </a:xfrm>
        </p:spPr>
        <p:txBody>
          <a:bodyPr/>
          <a:lstStyle/>
          <a:p>
            <a:r>
              <a:rPr lang="ru-RU"/>
              <a:t>Цели презентации</a:t>
            </a:r>
          </a:p>
        </p:txBody>
      </p:sp>
      <p:sp>
        <p:nvSpPr>
          <p:cNvPr id="3" name="Content Placeholder 2">
            <a:extLst>
              <a:ext uri="{FF2B5EF4-FFF2-40B4-BE49-F238E27FC236}">
                <a16:creationId xmlns:a16="http://schemas.microsoft.com/office/drawing/2014/main" id="{51B3A397-4F85-4899-AA6E-EDC7CE0CA1AE}"/>
              </a:ext>
            </a:extLst>
          </p:cNvPr>
          <p:cNvSpPr>
            <a:spLocks noGrp="1"/>
          </p:cNvSpPr>
          <p:nvPr>
            <p:ph idx="1"/>
          </p:nvPr>
        </p:nvSpPr>
        <p:spPr>
          <a:xfrm>
            <a:off x="3869268" y="864108"/>
            <a:ext cx="7846482" cy="5120640"/>
          </a:xfrm>
        </p:spPr>
        <p:txBody>
          <a:bodyPr>
            <a:normAutofit/>
          </a:bodyPr>
          <a:lstStyle/>
          <a:p>
            <a:r>
              <a:rPr lang="ru-RU" sz="2400" b="1">
                <a:solidFill>
                  <a:schemeClr val="tx1"/>
                </a:solidFill>
                <a:latin typeface="Arial" panose="020B0604020202020204" pitchFamily="34" charset="0"/>
                <a:cs typeface="Arial" panose="020B0604020202020204" pitchFamily="34" charset="0"/>
              </a:rPr>
              <a:t>Каковы</a:t>
            </a:r>
            <a:r>
              <a:rPr lang="ru-RU" sz="2400">
                <a:solidFill>
                  <a:schemeClr val="tx1"/>
                </a:solidFill>
                <a:latin typeface="Arial" panose="020B0604020202020204" pitchFamily="34" charset="0"/>
                <a:cs typeface="Arial" panose="020B0604020202020204" pitchFamily="34" charset="0"/>
              </a:rPr>
              <a:t> каскад тестирования и лечения ВИЧ</a:t>
            </a:r>
            <a:br>
              <a:rPr lang="ru-RU" sz="2400">
                <a:solidFill>
                  <a:schemeClr val="tx1"/>
                </a:solidFill>
                <a:latin typeface="Arial" panose="020B0604020202020204" pitchFamily="34" charset="0"/>
                <a:cs typeface="Arial" panose="020B0604020202020204" pitchFamily="34" charset="0"/>
              </a:rPr>
            </a:br>
            <a:r>
              <a:rPr lang="ru-RU" sz="2400">
                <a:solidFill>
                  <a:schemeClr val="tx1"/>
                </a:solidFill>
                <a:latin typeface="Arial" panose="020B0604020202020204" pitchFamily="34" charset="0"/>
                <a:cs typeface="Arial" panose="020B0604020202020204" pitchFamily="34" charset="0"/>
              </a:rPr>
              <a:t>и целевые показатели 95-95-95 до 2025 года?</a:t>
            </a:r>
            <a:br>
              <a:rPr lang="ru-RU" sz="2400">
                <a:solidFill>
                  <a:schemeClr val="tx1"/>
                </a:solidFill>
                <a:latin typeface="Arial" panose="020B0604020202020204" pitchFamily="34" charset="0"/>
                <a:cs typeface="Arial" panose="020B0604020202020204" pitchFamily="34" charset="0"/>
              </a:rPr>
            </a:br>
            <a:endParaRPr lang="ru-RU" sz="2400">
              <a:solidFill>
                <a:schemeClr val="tx1"/>
              </a:solidFill>
              <a:latin typeface="Arial" panose="020B0604020202020204" pitchFamily="34" charset="0"/>
              <a:cs typeface="Arial" panose="020B0604020202020204" pitchFamily="34" charset="0"/>
            </a:endParaRPr>
          </a:p>
          <a:p>
            <a:r>
              <a:rPr lang="ru-RU" sz="2400" b="1">
                <a:solidFill>
                  <a:schemeClr val="tx1"/>
                </a:solidFill>
                <a:latin typeface="Arial" panose="020B0604020202020204" pitchFamily="34" charset="0"/>
                <a:cs typeface="Arial" panose="020B0604020202020204" pitchFamily="34" charset="0"/>
              </a:rPr>
              <a:t>Почему </a:t>
            </a:r>
            <a:r>
              <a:rPr lang="ru-RU" sz="2400">
                <a:solidFill>
                  <a:schemeClr val="tx1"/>
                </a:solidFill>
                <a:latin typeface="Arial" panose="020B0604020202020204" pitchFamily="34" charset="0"/>
                <a:cs typeface="Arial" panose="020B0604020202020204" pitchFamily="34" charset="0"/>
              </a:rPr>
              <a:t>эти показатели важны</a:t>
            </a:r>
            <a:br>
              <a:rPr lang="ru-RU" sz="2400">
                <a:solidFill>
                  <a:schemeClr val="tx1"/>
                </a:solidFill>
                <a:latin typeface="Arial" panose="020B0604020202020204" pitchFamily="34" charset="0"/>
                <a:cs typeface="Arial" panose="020B0604020202020204" pitchFamily="34" charset="0"/>
              </a:rPr>
            </a:br>
            <a:r>
              <a:rPr lang="ru-RU" sz="2400">
                <a:solidFill>
                  <a:schemeClr val="tx1"/>
                </a:solidFill>
                <a:latin typeface="Arial" panose="020B0604020202020204" pitchFamily="34" charset="0"/>
                <a:cs typeface="Arial" panose="020B0604020202020204" pitchFamily="34" charset="0"/>
              </a:rPr>
              <a:t>и как они информируют о результатах и недостатках программы?</a:t>
            </a:r>
            <a:br>
              <a:rPr lang="ru-RU" sz="2400">
                <a:solidFill>
                  <a:schemeClr val="tx1"/>
                </a:solidFill>
                <a:latin typeface="Arial" panose="020B0604020202020204" pitchFamily="34" charset="0"/>
                <a:cs typeface="Arial" panose="020B0604020202020204" pitchFamily="34" charset="0"/>
              </a:rPr>
            </a:br>
            <a:endParaRPr lang="ru-RU" sz="2400">
              <a:solidFill>
                <a:schemeClr val="tx1"/>
              </a:solidFill>
              <a:latin typeface="Arial" panose="020B0604020202020204" pitchFamily="34" charset="0"/>
              <a:cs typeface="Arial" panose="020B0604020202020204" pitchFamily="34" charset="0"/>
            </a:endParaRPr>
          </a:p>
          <a:p>
            <a:r>
              <a:rPr lang="ru-RU" sz="2400" b="1">
                <a:solidFill>
                  <a:schemeClr val="tx1"/>
                </a:solidFill>
                <a:latin typeface="Arial" panose="020B0604020202020204" pitchFamily="34" charset="0"/>
                <a:cs typeface="Arial" panose="020B0604020202020204" pitchFamily="34" charset="0"/>
              </a:rPr>
              <a:t>Как </a:t>
            </a:r>
            <a:r>
              <a:rPr lang="ru-RU" sz="2400">
                <a:solidFill>
                  <a:schemeClr val="tx1"/>
                </a:solidFill>
                <a:latin typeface="Arial" panose="020B0604020202020204" pitchFamily="34" charset="0"/>
                <a:cs typeface="Arial" panose="020B0604020202020204" pitchFamily="34" charset="0"/>
              </a:rPr>
              <a:t>можно использовать Spectrum для оценки этих показателей?</a:t>
            </a:r>
          </a:p>
        </p:txBody>
      </p:sp>
    </p:spTree>
    <p:extLst>
      <p:ext uri="{BB962C8B-B14F-4D97-AF65-F5344CB8AC3E}">
        <p14:creationId xmlns:p14="http://schemas.microsoft.com/office/powerpoint/2010/main" val="400985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a:t>Что такое каскад тестирования и лечения ВИЧ </a:t>
            </a:r>
            <a:br>
              <a:rPr lang="ru-RU" sz="3600"/>
            </a:br>
            <a:r>
              <a:rPr lang="ru-RU" sz="3600"/>
              <a:t>и целевые показатели 95-95-95?</a:t>
            </a:r>
            <a:br>
              <a:rPr lang="ru-RU"/>
            </a:br>
            <a:endParaRPr lang="ru-RU"/>
          </a:p>
        </p:txBody>
      </p:sp>
      <p:sp>
        <p:nvSpPr>
          <p:cNvPr id="3" name="Content Placeholder 2"/>
          <p:cNvSpPr>
            <a:spLocks noGrp="1"/>
          </p:cNvSpPr>
          <p:nvPr>
            <p:ph idx="1"/>
          </p:nvPr>
        </p:nvSpPr>
        <p:spPr>
          <a:xfrm>
            <a:off x="3585398" y="140590"/>
            <a:ext cx="4177335" cy="2765896"/>
          </a:xfrm>
        </p:spPr>
        <p:txBody>
          <a:bodyPr>
            <a:normAutofit fontScale="92500"/>
          </a:bodyPr>
          <a:lstStyle/>
          <a:p>
            <a:pPr marL="0" indent="0">
              <a:buNone/>
            </a:pPr>
            <a:r>
              <a:rPr lang="ru-RU" b="1" dirty="0">
                <a:solidFill>
                  <a:schemeClr val="tx1"/>
                </a:solidFill>
              </a:rPr>
              <a:t>Целевые показатели на 2025 год </a:t>
            </a:r>
            <a:r>
              <a:rPr lang="ru-RU" b="1" dirty="0">
                <a:solidFill>
                  <a:srgbClr val="00B0F0"/>
                </a:solidFill>
              </a:rPr>
              <a:t>95-95-95</a:t>
            </a:r>
          </a:p>
          <a:p>
            <a:pPr marL="0" indent="0"/>
            <a:r>
              <a:rPr lang="ru-RU" sz="1800" dirty="0">
                <a:solidFill>
                  <a:schemeClr val="tx1"/>
                </a:solidFill>
              </a:rPr>
              <a:t>1-й: </a:t>
            </a:r>
            <a:r>
              <a:rPr lang="ru-RU" sz="1800" dirty="0">
                <a:solidFill>
                  <a:srgbClr val="00B0F0"/>
                </a:solidFill>
              </a:rPr>
              <a:t>95</a:t>
            </a:r>
            <a:r>
              <a:rPr lang="ru-RU" sz="1800" dirty="0">
                <a:solidFill>
                  <a:schemeClr val="tx1"/>
                </a:solidFill>
              </a:rPr>
              <a:t> </a:t>
            </a:r>
            <a:r>
              <a:rPr lang="ru-RU" sz="1800" dirty="0">
                <a:solidFill>
                  <a:srgbClr val="00B0F0"/>
                </a:solidFill>
              </a:rPr>
              <a:t>%</a:t>
            </a:r>
            <a:r>
              <a:rPr lang="ru-RU" sz="1800" dirty="0">
                <a:solidFill>
                  <a:schemeClr val="tx1"/>
                </a:solidFill>
              </a:rPr>
              <a:t> людей, живущих с ВИЧ, знают о своем ВИЧ-статусе</a:t>
            </a:r>
          </a:p>
          <a:p>
            <a:pPr marL="0" indent="0"/>
            <a:r>
              <a:rPr lang="ru-RU" sz="1800" dirty="0">
                <a:solidFill>
                  <a:schemeClr val="tx1"/>
                </a:solidFill>
              </a:rPr>
              <a:t>2-й: </a:t>
            </a:r>
            <a:r>
              <a:rPr lang="ru-RU" sz="1800" dirty="0">
                <a:solidFill>
                  <a:srgbClr val="00B0F0"/>
                </a:solidFill>
              </a:rPr>
              <a:t>95 %</a:t>
            </a:r>
            <a:r>
              <a:rPr lang="ru-RU" sz="1800" dirty="0">
                <a:solidFill>
                  <a:schemeClr val="tx1"/>
                </a:solidFill>
              </a:rPr>
              <a:t> ЛЖВ знают о своем </a:t>
            </a:r>
            <a:r>
              <a:rPr lang="ru-RU" sz="1600" dirty="0">
                <a:solidFill>
                  <a:schemeClr val="tx1"/>
                </a:solidFill>
              </a:rPr>
              <a:t>ВИЧ-положительном</a:t>
            </a:r>
            <a:r>
              <a:rPr lang="ru-RU" sz="1800" dirty="0">
                <a:solidFill>
                  <a:schemeClr val="tx1"/>
                </a:solidFill>
              </a:rPr>
              <a:t> статусе и получают лечение</a:t>
            </a:r>
          </a:p>
          <a:p>
            <a:pPr marL="0" indent="0"/>
            <a:r>
              <a:rPr lang="ru-RU" sz="1800" dirty="0">
                <a:solidFill>
                  <a:schemeClr val="tx1"/>
                </a:solidFill>
              </a:rPr>
              <a:t>3-й: </a:t>
            </a:r>
            <a:r>
              <a:rPr lang="ru-RU" sz="1800" dirty="0">
                <a:solidFill>
                  <a:srgbClr val="00B0F0"/>
                </a:solidFill>
              </a:rPr>
              <a:t>95 %</a:t>
            </a:r>
            <a:r>
              <a:rPr lang="ru-RU" sz="1800" dirty="0"/>
              <a:t> </a:t>
            </a:r>
            <a:r>
              <a:rPr lang="ru-RU" sz="1800" dirty="0">
                <a:solidFill>
                  <a:schemeClr val="tx1"/>
                </a:solidFill>
              </a:rPr>
              <a:t>людей, которые получают лечение, имеют подавленную вирусную нагрузку (&lt; 1000 копий/мл)</a:t>
            </a:r>
          </a:p>
        </p:txBody>
      </p:sp>
      <p:sp>
        <p:nvSpPr>
          <p:cNvPr id="4" name="Content Placeholder 2">
            <a:extLst>
              <a:ext uri="{FF2B5EF4-FFF2-40B4-BE49-F238E27FC236}">
                <a16:creationId xmlns:a16="http://schemas.microsoft.com/office/drawing/2014/main" id="{68C5DD17-7915-4253-9F50-70A09920A120}"/>
              </a:ext>
            </a:extLst>
          </p:cNvPr>
          <p:cNvSpPr txBox="1">
            <a:spLocks/>
          </p:cNvSpPr>
          <p:nvPr/>
        </p:nvSpPr>
        <p:spPr>
          <a:xfrm>
            <a:off x="7762733" y="-34402"/>
            <a:ext cx="4041321" cy="322270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ru-RU" sz="1800" b="1" dirty="0">
                <a:solidFill>
                  <a:schemeClr val="tx1"/>
                </a:solidFill>
              </a:rPr>
              <a:t>Каскад тестирования и лечения ВИЧ</a:t>
            </a:r>
          </a:p>
          <a:p>
            <a:pPr marL="0" indent="-217800"/>
            <a:r>
              <a:rPr lang="ru-RU" sz="1600" dirty="0">
                <a:solidFill>
                  <a:schemeClr val="tx1"/>
                </a:solidFill>
              </a:rPr>
              <a:t>Каждый числитель </a:t>
            </a:r>
            <a:r>
              <a:rPr lang="ru-RU" sz="1600" dirty="0">
                <a:solidFill>
                  <a:srgbClr val="00B0F0"/>
                </a:solidFill>
              </a:rPr>
              <a:t>95-95-95 </a:t>
            </a:r>
            <a:r>
              <a:rPr lang="ru-RU" sz="1600" dirty="0">
                <a:solidFill>
                  <a:schemeClr val="tx1"/>
                </a:solidFill>
              </a:rPr>
              <a:t>выражается в % от всех людей, живущих с ВИЧ</a:t>
            </a:r>
          </a:p>
          <a:p>
            <a:pPr marL="0" indent="-217800"/>
            <a:r>
              <a:rPr lang="ru-RU" sz="1600" dirty="0">
                <a:solidFill>
                  <a:schemeClr val="tx1"/>
                </a:solidFill>
              </a:rPr>
              <a:t>Целевые показатели выражаются в следующем: </a:t>
            </a:r>
            <a:r>
              <a:rPr lang="ru-RU" sz="1600" dirty="0">
                <a:solidFill>
                  <a:srgbClr val="00B0F0"/>
                </a:solidFill>
              </a:rPr>
              <a:t>95 %</a:t>
            </a:r>
            <a:r>
              <a:rPr lang="ru-RU" sz="1600" dirty="0"/>
              <a:t> </a:t>
            </a:r>
            <a:r>
              <a:rPr lang="ru-RU" sz="1600" dirty="0">
                <a:solidFill>
                  <a:schemeClr val="tx1"/>
                </a:solidFill>
              </a:rPr>
              <a:t>знание статуса, </a:t>
            </a:r>
            <a:r>
              <a:rPr lang="ru-RU" sz="1600" dirty="0">
                <a:solidFill>
                  <a:srgbClr val="00B0F0"/>
                </a:solidFill>
              </a:rPr>
              <a:t>90 %</a:t>
            </a:r>
            <a:r>
              <a:rPr lang="ru-RU" sz="1600" dirty="0">
                <a:solidFill>
                  <a:schemeClr val="tx1"/>
                </a:solidFill>
              </a:rPr>
              <a:t> охват АРТ и </a:t>
            </a:r>
            <a:r>
              <a:rPr lang="ru-RU" sz="1600" dirty="0">
                <a:solidFill>
                  <a:srgbClr val="00B0F0"/>
                </a:solidFill>
              </a:rPr>
              <a:t>86 %</a:t>
            </a:r>
            <a:r>
              <a:rPr lang="ru-RU" sz="1600" dirty="0">
                <a:solidFill>
                  <a:schemeClr val="tx1"/>
                </a:solidFill>
              </a:rPr>
              <a:t> подавление вируса</a:t>
            </a:r>
          </a:p>
        </p:txBody>
      </p:sp>
      <p:pic>
        <p:nvPicPr>
          <p:cNvPr id="6" name="Recorded Sound">
            <a:hlinkClick r:id="" action="ppaction://media"/>
            <a:extLst>
              <a:ext uri="{FF2B5EF4-FFF2-40B4-BE49-F238E27FC236}">
                <a16:creationId xmlns:a16="http://schemas.microsoft.com/office/drawing/2014/main" id="{390DC0B3-9A03-4021-87C5-05F1B6E97C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58562" y="6107896"/>
            <a:ext cx="406400" cy="406400"/>
          </a:xfrm>
          <a:prstGeom prst="rect">
            <a:avLst/>
          </a:prstGeom>
        </p:spPr>
      </p:pic>
      <p:graphicFrame>
        <p:nvGraphicFramePr>
          <p:cNvPr id="7" name="Chart 6">
            <a:extLst>
              <a:ext uri="{FF2B5EF4-FFF2-40B4-BE49-F238E27FC236}">
                <a16:creationId xmlns:a16="http://schemas.microsoft.com/office/drawing/2014/main" id="{D2A3AFF6-6BAF-4273-A386-8472591467D5}"/>
              </a:ext>
            </a:extLst>
          </p:cNvPr>
          <p:cNvGraphicFramePr>
            <a:graphicFrameLocks/>
          </p:cNvGraphicFramePr>
          <p:nvPr>
            <p:extLst>
              <p:ext uri="{D42A27DB-BD31-4B8C-83A1-F6EECF244321}">
                <p14:modId xmlns:p14="http://schemas.microsoft.com/office/powerpoint/2010/main" val="3461209590"/>
              </p:ext>
            </p:extLst>
          </p:nvPr>
        </p:nvGraphicFramePr>
        <p:xfrm>
          <a:off x="3685010" y="2983280"/>
          <a:ext cx="7385452" cy="37341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9002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В чем разница между показателями 95-95-95 и показателями каскада?</a:t>
            </a:r>
          </a:p>
        </p:txBody>
      </p:sp>
      <p:sp>
        <p:nvSpPr>
          <p:cNvPr id="3" name="Content Placeholder 2"/>
          <p:cNvSpPr>
            <a:spLocks noGrp="1"/>
          </p:cNvSpPr>
          <p:nvPr>
            <p:ph idx="1"/>
          </p:nvPr>
        </p:nvSpPr>
        <p:spPr>
          <a:xfrm>
            <a:off x="4465982" y="1123837"/>
            <a:ext cx="7195931" cy="5617531"/>
          </a:xfrm>
        </p:spPr>
        <p:txBody>
          <a:bodyPr>
            <a:normAutofit fontScale="92500" lnSpcReduction="20000"/>
          </a:bodyPr>
          <a:lstStyle/>
          <a:p>
            <a:pPr marL="0" indent="0" algn="ctr">
              <a:buNone/>
            </a:pPr>
            <a:r>
              <a:rPr lang="ru-RU" sz="2600" b="1" dirty="0">
                <a:solidFill>
                  <a:schemeClr val="tx1"/>
                </a:solidFill>
              </a:rPr>
              <a:t>Целевые показатели 95–95–95</a:t>
            </a:r>
          </a:p>
          <a:p>
            <a:pPr marL="457200" lvl="1" indent="0">
              <a:buNone/>
            </a:pPr>
            <a:r>
              <a:rPr lang="ru-RU" sz="2400" dirty="0">
                <a:solidFill>
                  <a:schemeClr val="tx1"/>
                </a:solidFill>
              </a:rPr>
              <a:t>Наглядно демонстрирует эффективность программы и здоровье людей, живущих с ВИЧ</a:t>
            </a:r>
            <a:br>
              <a:rPr lang="ru-RU" sz="2400" dirty="0">
                <a:solidFill>
                  <a:schemeClr val="tx1"/>
                </a:solidFill>
              </a:rPr>
            </a:br>
            <a:endParaRPr lang="ru-RU" sz="2400" dirty="0">
              <a:solidFill>
                <a:schemeClr val="tx1"/>
              </a:solidFill>
            </a:endParaRPr>
          </a:p>
          <a:p>
            <a:pPr marL="457200" lvl="1" indent="0">
              <a:buNone/>
            </a:pPr>
            <a:r>
              <a:rPr lang="ru-RU" sz="2400" dirty="0">
                <a:solidFill>
                  <a:schemeClr val="tx1"/>
                </a:solidFill>
              </a:rPr>
              <a:t>Менее ясно, насколько мы близки к достижению среди населения уровня подавления вируса, необходимого для того, чтобы покончить со СПИДом как угрозой здоровью населения к 2030 году</a:t>
            </a:r>
          </a:p>
          <a:p>
            <a:pPr marL="457200" lvl="1" indent="0">
              <a:buNone/>
            </a:pPr>
            <a:endParaRPr lang="en-GB" sz="2300" dirty="0">
              <a:solidFill>
                <a:schemeClr val="tx1"/>
              </a:solidFill>
            </a:endParaRPr>
          </a:p>
          <a:p>
            <a:pPr marL="0" indent="0" algn="ctr">
              <a:buNone/>
            </a:pPr>
            <a:r>
              <a:rPr lang="ru-RU" sz="2600" b="1" dirty="0">
                <a:solidFill>
                  <a:schemeClr val="tx1"/>
                </a:solidFill>
              </a:rPr>
              <a:t>Каскад тестирования и лечения ВИЧ </a:t>
            </a:r>
          </a:p>
          <a:p>
            <a:pPr marL="457200" lvl="1" indent="0">
              <a:buNone/>
            </a:pPr>
            <a:r>
              <a:rPr lang="ru-RU" sz="2400" dirty="0">
                <a:solidFill>
                  <a:schemeClr val="tx1"/>
                </a:solidFill>
              </a:rPr>
              <a:t>Обеспечивает сопоставимые по странам/регионам показатели охвата лечением и подавления вируса, которые необходимы для того, чтобы покончить со СПИДом как угрозой здоровью населения к 2030 году </a:t>
            </a:r>
          </a:p>
          <a:p>
            <a:pPr marL="457200" lvl="1" indent="0">
              <a:buNone/>
            </a:pPr>
            <a:endParaRPr lang="en-GB" sz="2400" dirty="0">
              <a:solidFill>
                <a:schemeClr val="tx1"/>
              </a:solidFill>
            </a:endParaRPr>
          </a:p>
          <a:p>
            <a:pPr marL="457200" lvl="1" indent="0">
              <a:buNone/>
            </a:pPr>
            <a:r>
              <a:rPr lang="ru-RU" sz="2400" dirty="0">
                <a:solidFill>
                  <a:schemeClr val="tx1"/>
                </a:solidFill>
              </a:rPr>
              <a:t>Наглядно показывает, сколько людей, живущих с ВИЧ, являются заразными и могут передавать вирус</a:t>
            </a:r>
          </a:p>
          <a:p>
            <a:pPr marL="457200" lvl="1" indent="0">
              <a:buNone/>
            </a:pPr>
            <a:endParaRPr lang="en-GB" sz="2400" dirty="0">
              <a:solidFill>
                <a:schemeClr val="tx1"/>
              </a:solidFill>
            </a:endParaRPr>
          </a:p>
          <a:p>
            <a:pPr marL="457200" lvl="1" indent="0">
              <a:buNone/>
            </a:pPr>
            <a:r>
              <a:rPr lang="ru-RU" sz="2400" dirty="0">
                <a:solidFill>
                  <a:schemeClr val="tx1"/>
                </a:solidFill>
              </a:rPr>
              <a:t>Менее ясно, где находятся препятствия на пути повышения эффективности программы</a:t>
            </a:r>
          </a:p>
          <a:p>
            <a:pPr lvl="1"/>
            <a:endParaRPr lang="en-GB" sz="2000" dirty="0"/>
          </a:p>
          <a:p>
            <a:pPr lvl="1"/>
            <a:endParaRPr lang="en-GB" sz="800" dirty="0"/>
          </a:p>
          <a:p>
            <a:endParaRPr lang="en-GB" dirty="0"/>
          </a:p>
          <a:p>
            <a:endParaRPr lang="en-GB" dirty="0"/>
          </a:p>
          <a:p>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966" y="557085"/>
            <a:ext cx="770826" cy="6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7348" y="1763214"/>
            <a:ext cx="770829" cy="71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654" y="3018674"/>
            <a:ext cx="770826" cy="6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646" y="5205612"/>
            <a:ext cx="770829" cy="71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14162CAC-87A1-45AD-B6DD-797EBD934C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337" y="4013531"/>
            <a:ext cx="770826" cy="6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11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C6BD-8672-46BB-A0AF-11E658BE0909}"/>
              </a:ext>
            </a:extLst>
          </p:cNvPr>
          <p:cNvSpPr>
            <a:spLocks noGrp="1"/>
          </p:cNvSpPr>
          <p:nvPr>
            <p:ph type="title"/>
          </p:nvPr>
        </p:nvSpPr>
        <p:spPr/>
        <p:txBody>
          <a:bodyPr/>
          <a:lstStyle/>
          <a:p>
            <a:r>
              <a:rPr lang="ru-RU"/>
              <a:t>95-95-95 и каскад тестирования и лечения ВИЧ: Пример</a:t>
            </a:r>
          </a:p>
        </p:txBody>
      </p:sp>
      <p:sp>
        <p:nvSpPr>
          <p:cNvPr id="3" name="Content Placeholder 2">
            <a:extLst>
              <a:ext uri="{FF2B5EF4-FFF2-40B4-BE49-F238E27FC236}">
                <a16:creationId xmlns:a16="http://schemas.microsoft.com/office/drawing/2014/main" id="{FDF7B97F-D941-4B4C-98FA-A3AADD6319A0}"/>
              </a:ext>
            </a:extLst>
          </p:cNvPr>
          <p:cNvSpPr>
            <a:spLocks noGrp="1"/>
          </p:cNvSpPr>
          <p:nvPr>
            <p:ph idx="1"/>
          </p:nvPr>
        </p:nvSpPr>
        <p:spPr>
          <a:xfrm>
            <a:off x="3504904" y="180361"/>
            <a:ext cx="8077496" cy="4134463"/>
          </a:xfrm>
        </p:spPr>
        <p:txBody>
          <a:bodyPr>
            <a:normAutofit/>
          </a:bodyPr>
          <a:lstStyle/>
          <a:p>
            <a:r>
              <a:rPr lang="ru-RU" sz="1800" dirty="0">
                <a:solidFill>
                  <a:schemeClr val="tx1"/>
                </a:solidFill>
                <a:latin typeface="Arial" panose="020B0604020202020204" pitchFamily="34" charset="0"/>
                <a:cs typeface="Arial" panose="020B0604020202020204" pitchFamily="34" charset="0"/>
              </a:rPr>
              <a:t>Прогресс в отношении 95-95-95: 900 000 из 1 миллиона ЛЖВ знают свой статус (</a:t>
            </a:r>
            <a:r>
              <a:rPr lang="ru-RU" sz="1800" dirty="0">
                <a:solidFill>
                  <a:srgbClr val="00B050"/>
                </a:solidFill>
                <a:latin typeface="Arial" panose="020B0604020202020204" pitchFamily="34" charset="0"/>
                <a:cs typeface="Arial" panose="020B0604020202020204" pitchFamily="34" charset="0"/>
              </a:rPr>
              <a:t>90 %</a:t>
            </a:r>
            <a:r>
              <a:rPr lang="ru-RU" sz="1800" dirty="0">
                <a:solidFill>
                  <a:schemeClr val="tx1"/>
                </a:solidFill>
                <a:latin typeface="Arial" panose="020B0604020202020204" pitchFamily="34" charset="0"/>
                <a:cs typeface="Arial" panose="020B0604020202020204" pitchFamily="34" charset="0"/>
              </a:rPr>
              <a:t>); только 90 000 из них получают лечение (</a:t>
            </a:r>
            <a:r>
              <a:rPr lang="ru-RU" sz="1800" dirty="0">
                <a:solidFill>
                  <a:srgbClr val="C00000"/>
                </a:solidFill>
                <a:latin typeface="Arial" panose="020B0604020202020204" pitchFamily="34" charset="0"/>
                <a:cs typeface="Arial" panose="020B0604020202020204" pitchFamily="34" charset="0"/>
              </a:rPr>
              <a:t>10 %</a:t>
            </a:r>
            <a:r>
              <a:rPr lang="ru-RU" sz="1800" dirty="0">
                <a:solidFill>
                  <a:schemeClr val="tx1"/>
                </a:solidFill>
                <a:latin typeface="Arial" panose="020B0604020202020204" pitchFamily="34" charset="0"/>
                <a:cs typeface="Arial" panose="020B0604020202020204" pitchFamily="34" charset="0"/>
              </a:rPr>
              <a:t>); но среди них 81 000 людей имеют подавленную вирусную нагрузку (</a:t>
            </a:r>
            <a:r>
              <a:rPr lang="ru-RU" sz="1800" dirty="0">
                <a:solidFill>
                  <a:srgbClr val="00B050"/>
                </a:solidFill>
                <a:latin typeface="Arial" panose="020B0604020202020204" pitchFamily="34" charset="0"/>
                <a:cs typeface="Arial" panose="020B0604020202020204" pitchFamily="34" charset="0"/>
              </a:rPr>
              <a:t>90 %</a:t>
            </a:r>
            <a:r>
              <a:rPr lang="ru-RU" sz="1800" dirty="0">
                <a:latin typeface="Arial" panose="020B0604020202020204" pitchFamily="34" charset="0"/>
                <a:cs typeface="Arial" panose="020B0604020202020204" pitchFamily="34" charset="0"/>
              </a:rPr>
              <a:t>) </a:t>
            </a:r>
          </a:p>
          <a:p>
            <a:pPr marL="95250" lvl="1" indent="0">
              <a:buNone/>
            </a:pPr>
            <a:r>
              <a:rPr lang="ru-RU" sz="1600" i="1" dirty="0">
                <a:latin typeface="Arial" panose="020B0604020202020204" pitchFamily="34" charset="0"/>
                <a:cs typeface="Arial" panose="020B0604020202020204" pitchFamily="34" charset="0"/>
              </a:rPr>
              <a:t>      </a:t>
            </a:r>
            <a:r>
              <a:rPr lang="ru-RU" sz="1600" i="1" dirty="0">
                <a:solidFill>
                  <a:schemeClr val="tx1"/>
                </a:solidFill>
                <a:latin typeface="Arial" panose="020B0604020202020204" pitchFamily="34" charset="0"/>
                <a:cs typeface="Arial" panose="020B0604020202020204" pitchFamily="34" charset="0"/>
              </a:rPr>
              <a:t>Успех программы: страна </a:t>
            </a:r>
            <a:r>
              <a:rPr lang="ru-RU" sz="1600" b="1" i="1" dirty="0">
                <a:solidFill>
                  <a:schemeClr val="tx1"/>
                </a:solidFill>
                <a:latin typeface="Arial" panose="020B0604020202020204" pitchFamily="34" charset="0"/>
                <a:cs typeface="Arial" panose="020B0604020202020204" pitchFamily="34" charset="0"/>
              </a:rPr>
              <a:t>достигла 1-го и 3-го показателя 90-90-90</a:t>
            </a:r>
            <a:br>
              <a:rPr lang="ru-RU" sz="1600" b="1" i="1" dirty="0">
                <a:solidFill>
                  <a:schemeClr val="tx1"/>
                </a:solidFill>
                <a:latin typeface="Arial" panose="020B0604020202020204" pitchFamily="34" charset="0"/>
                <a:cs typeface="Arial" panose="020B0604020202020204" pitchFamily="34" charset="0"/>
              </a:rPr>
            </a:br>
            <a:endParaRPr lang="ru-RU" sz="1600" b="1" i="1" dirty="0">
              <a:solidFill>
                <a:schemeClr val="tx1"/>
              </a:solidFill>
              <a:latin typeface="Arial" panose="020B0604020202020204" pitchFamily="34" charset="0"/>
              <a:cs typeface="Arial" panose="020B0604020202020204" pitchFamily="34" charset="0"/>
            </a:endParaRPr>
          </a:p>
          <a:p>
            <a:r>
              <a:rPr lang="ru-RU" sz="1800" dirty="0">
                <a:solidFill>
                  <a:schemeClr val="tx1"/>
                </a:solidFill>
                <a:latin typeface="Arial" panose="020B0604020202020204" pitchFamily="34" charset="0"/>
                <a:cs typeface="Arial" panose="020B0604020202020204" pitchFamily="34" charset="0"/>
              </a:rPr>
              <a:t>Каскад тестирования и лечения ВИЧ: </a:t>
            </a:r>
            <a:br>
              <a:rPr lang="ru-RU" sz="1800" dirty="0">
                <a:latin typeface="Arial" panose="020B0604020202020204" pitchFamily="34" charset="0"/>
                <a:cs typeface="Arial" panose="020B0604020202020204" pitchFamily="34" charset="0"/>
              </a:rPr>
            </a:br>
            <a:r>
              <a:rPr lang="ru-RU" sz="1800" dirty="0">
                <a:solidFill>
                  <a:srgbClr val="00B050"/>
                </a:solidFill>
                <a:latin typeface="Arial" panose="020B0604020202020204" pitchFamily="34" charset="0"/>
                <a:cs typeface="Arial" panose="020B0604020202020204" pitchFamily="34" charset="0"/>
              </a:rPr>
              <a:t>90 %</a:t>
            </a:r>
            <a:r>
              <a:rPr lang="ru-RU" sz="1800" dirty="0">
                <a:latin typeface="Arial" panose="020B0604020202020204" pitchFamily="34" charset="0"/>
                <a:cs typeface="Arial" panose="020B0604020202020204" pitchFamily="34" charset="0"/>
              </a:rPr>
              <a:t> </a:t>
            </a:r>
            <a:r>
              <a:rPr lang="ru-RU" sz="1800" dirty="0">
                <a:solidFill>
                  <a:schemeClr val="tx1"/>
                </a:solidFill>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 </a:t>
            </a:r>
            <a:r>
              <a:rPr lang="ru-RU" sz="1800" dirty="0">
                <a:solidFill>
                  <a:srgbClr val="C00000"/>
                </a:solidFill>
                <a:latin typeface="Arial" panose="020B0604020202020204" pitchFamily="34" charset="0"/>
                <a:cs typeface="Arial" panose="020B0604020202020204" pitchFamily="34" charset="0"/>
              </a:rPr>
              <a:t>10 %</a:t>
            </a:r>
            <a:r>
              <a:rPr lang="ru-RU" sz="1800" dirty="0">
                <a:latin typeface="Arial" panose="020B0604020202020204" pitchFamily="34" charset="0"/>
                <a:cs typeface="Arial" panose="020B0604020202020204" pitchFamily="34" charset="0"/>
              </a:rPr>
              <a:t> </a:t>
            </a:r>
            <a:r>
              <a:rPr lang="ru-RU" sz="1800" dirty="0">
                <a:solidFill>
                  <a:schemeClr val="tx1"/>
                </a:solidFill>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 </a:t>
            </a:r>
            <a:r>
              <a:rPr lang="ru-RU" sz="1800" dirty="0">
                <a:solidFill>
                  <a:srgbClr val="00B050"/>
                </a:solidFill>
                <a:latin typeface="Arial" panose="020B0604020202020204" pitchFamily="34" charset="0"/>
                <a:cs typeface="Arial" panose="020B0604020202020204" pitchFamily="34" charset="0"/>
              </a:rPr>
              <a:t>90 %</a:t>
            </a:r>
            <a:r>
              <a:rPr lang="ru-RU" sz="1800" dirty="0">
                <a:latin typeface="Arial" panose="020B0604020202020204" pitchFamily="34" charset="0"/>
                <a:cs typeface="Arial" panose="020B0604020202020204" pitchFamily="34" charset="0"/>
              </a:rPr>
              <a:t> </a:t>
            </a:r>
            <a:r>
              <a:rPr lang="ru-RU" sz="1800" dirty="0">
                <a:solidFill>
                  <a:schemeClr val="tx1"/>
                </a:solidFill>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 </a:t>
            </a:r>
            <a:r>
              <a:rPr lang="ru-RU" sz="1800" dirty="0">
                <a:solidFill>
                  <a:srgbClr val="C00000"/>
                </a:solidFill>
                <a:latin typeface="Arial" panose="020B0604020202020204" pitchFamily="34" charset="0"/>
                <a:cs typeface="Arial" panose="020B0604020202020204" pitchFamily="34" charset="0"/>
              </a:rPr>
              <a:t>8 %</a:t>
            </a:r>
            <a:r>
              <a:rPr lang="ru-RU" sz="1800" dirty="0">
                <a:latin typeface="Arial" panose="020B0604020202020204" pitchFamily="34" charset="0"/>
                <a:cs typeface="Arial" panose="020B0604020202020204" pitchFamily="34" charset="0"/>
              </a:rPr>
              <a:t> </a:t>
            </a:r>
            <a:r>
              <a:rPr lang="ru-RU" sz="1800" dirty="0">
                <a:solidFill>
                  <a:schemeClr val="tx1"/>
                </a:solidFill>
                <a:latin typeface="Arial" panose="020B0604020202020204" pitchFamily="34" charset="0"/>
                <a:cs typeface="Arial" panose="020B0604020202020204" pitchFamily="34" charset="0"/>
              </a:rPr>
              <a:t>или 81 000 / 1 млн ЛЖВ </a:t>
            </a:r>
          </a:p>
          <a:p>
            <a:pPr marL="502920" lvl="1" indent="0">
              <a:buNone/>
            </a:pPr>
            <a:r>
              <a:rPr lang="ru-RU" sz="1600" i="1" dirty="0">
                <a:solidFill>
                  <a:schemeClr val="tx1"/>
                </a:solidFill>
                <a:latin typeface="Arial" panose="020B0604020202020204" pitchFamily="34" charset="0"/>
                <a:cs typeface="Arial" panose="020B0604020202020204" pitchFamily="34" charset="0"/>
              </a:rPr>
              <a:t>Неэффективность программы: только </a:t>
            </a:r>
            <a:r>
              <a:rPr lang="ru-RU" sz="1600" i="1" dirty="0">
                <a:solidFill>
                  <a:srgbClr val="C00000"/>
                </a:solidFill>
                <a:latin typeface="Arial" panose="020B0604020202020204" pitchFamily="34" charset="0"/>
                <a:cs typeface="Arial" panose="020B0604020202020204" pitchFamily="34" charset="0"/>
              </a:rPr>
              <a:t>8 % всех ЛЖВ достигли подавления вируса</a:t>
            </a:r>
          </a:p>
          <a:p>
            <a:endParaRPr lang="en-CH" sz="1800" dirty="0"/>
          </a:p>
        </p:txBody>
      </p:sp>
      <p:graphicFrame>
        <p:nvGraphicFramePr>
          <p:cNvPr id="5" name="Chart 4">
            <a:extLst>
              <a:ext uri="{FF2B5EF4-FFF2-40B4-BE49-F238E27FC236}">
                <a16:creationId xmlns:a16="http://schemas.microsoft.com/office/drawing/2014/main" id="{74D92FC7-BCF5-4482-BE32-73CC49A6BAD0}"/>
              </a:ext>
            </a:extLst>
          </p:cNvPr>
          <p:cNvGraphicFramePr>
            <a:graphicFrameLocks/>
          </p:cNvGraphicFramePr>
          <p:nvPr>
            <p:extLst>
              <p:ext uri="{D42A27DB-BD31-4B8C-83A1-F6EECF244321}">
                <p14:modId xmlns:p14="http://schemas.microsoft.com/office/powerpoint/2010/main" val="1468654830"/>
              </p:ext>
            </p:extLst>
          </p:nvPr>
        </p:nvGraphicFramePr>
        <p:xfrm>
          <a:off x="3369711" y="3499199"/>
          <a:ext cx="4601866" cy="3330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271A737-56A0-4390-9C1C-C477F48CDB09}"/>
              </a:ext>
            </a:extLst>
          </p:cNvPr>
          <p:cNvGraphicFramePr>
            <a:graphicFrameLocks/>
          </p:cNvGraphicFramePr>
          <p:nvPr>
            <p:extLst>
              <p:ext uri="{D42A27DB-BD31-4B8C-83A1-F6EECF244321}">
                <p14:modId xmlns:p14="http://schemas.microsoft.com/office/powerpoint/2010/main" val="3625270881"/>
              </p:ext>
            </p:extLst>
          </p:nvPr>
        </p:nvGraphicFramePr>
        <p:xfrm>
          <a:off x="7836384" y="3499199"/>
          <a:ext cx="4355616" cy="3178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526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0491" y="87870"/>
            <a:ext cx="7146758" cy="951748"/>
          </a:xfrm>
        </p:spPr>
        <p:txBody>
          <a:bodyPr>
            <a:normAutofit/>
          </a:bodyPr>
          <a:lstStyle/>
          <a:p>
            <a:r>
              <a:rPr lang="ru-RU" b="1">
                <a:solidFill>
                  <a:srgbClr val="0F33CB"/>
                </a:solidFill>
                <a:latin typeface="Arial" panose="020B0604020202020204" pitchFamily="34" charset="0"/>
                <a:cs typeface="Arial" panose="020B0604020202020204" pitchFamily="34" charset="0"/>
              </a:rPr>
              <a:t>Методы измерения и оценки</a:t>
            </a:r>
          </a:p>
        </p:txBody>
      </p:sp>
      <p:sp>
        <p:nvSpPr>
          <p:cNvPr id="5" name="Content Placeholder 4">
            <a:extLst>
              <a:ext uri="{FF2B5EF4-FFF2-40B4-BE49-F238E27FC236}">
                <a16:creationId xmlns:a16="http://schemas.microsoft.com/office/drawing/2014/main" id="{EB952413-A9E0-4C01-81A4-262A4A6769F8}"/>
              </a:ext>
            </a:extLst>
          </p:cNvPr>
          <p:cNvSpPr>
            <a:spLocks noGrp="1"/>
          </p:cNvSpPr>
          <p:nvPr>
            <p:ph idx="4294967295"/>
          </p:nvPr>
        </p:nvSpPr>
        <p:spPr>
          <a:xfrm>
            <a:off x="260491" y="905276"/>
            <a:ext cx="11548649" cy="2278343"/>
          </a:xfrm>
        </p:spPr>
        <p:txBody>
          <a:bodyPr>
            <a:noAutofit/>
          </a:bodyPr>
          <a:lstStyle/>
          <a:p>
            <a:r>
              <a:rPr lang="ru-RU" sz="1800" dirty="0">
                <a:solidFill>
                  <a:schemeClr val="tx1"/>
                </a:solidFill>
                <a:latin typeface="Arial" panose="020B0604020202020204" pitchFamily="34" charset="0"/>
                <a:ea typeface="Calibri" panose="020F0502020204030204" pitchFamily="34" charset="0"/>
                <a:cs typeface="Arial" panose="020B0604020202020204" pitchFamily="34" charset="0"/>
              </a:rPr>
              <a:t>Измерение и методы: руководство по GAM, </a:t>
            </a:r>
            <a:r>
              <a:rPr lang="ru-RU" sz="18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https://www.unaids.org/en/global-aids-monitoring</a:t>
            </a:r>
          </a:p>
          <a:p>
            <a:r>
              <a:rPr lang="ru-RU" sz="1800" dirty="0">
                <a:solidFill>
                  <a:schemeClr val="tx1"/>
                </a:solidFill>
                <a:latin typeface="Arial" panose="020B0604020202020204" pitchFamily="34" charset="0"/>
                <a:cs typeface="Arial" panose="020B0604020202020204" pitchFamily="34" charset="0"/>
              </a:rPr>
              <a:t>Войдите в меню Spectrum &gt; AIM &gt; </a:t>
            </a:r>
            <a:r>
              <a:rPr lang="ru-RU" sz="1800" i="1" dirty="0">
                <a:solidFill>
                  <a:schemeClr val="tx1"/>
                </a:solidFill>
                <a:latin typeface="Arial" panose="020B0604020202020204" pitchFamily="34" charset="0"/>
                <a:cs typeface="Arial" panose="020B0604020202020204" pitchFamily="34" charset="0"/>
              </a:rPr>
              <a:t>Статистика программы </a:t>
            </a:r>
          </a:p>
          <a:p>
            <a:r>
              <a:rPr lang="ru-RU" sz="1800" b="1" dirty="0">
                <a:solidFill>
                  <a:schemeClr val="tx1"/>
                </a:solidFill>
                <a:latin typeface="Arial" panose="020B0604020202020204" pitchFamily="34" charset="0"/>
                <a:cs typeface="Arial" panose="020B0604020202020204" pitchFamily="34" charset="0"/>
              </a:rPr>
              <a:t>АРТ для взрослых</a:t>
            </a:r>
            <a:r>
              <a:rPr lang="ru-RU" sz="1800" dirty="0">
                <a:solidFill>
                  <a:schemeClr val="tx1"/>
                </a:solidFill>
                <a:latin typeface="Arial" panose="020B0604020202020204" pitchFamily="34" charset="0"/>
                <a:cs typeface="Arial" panose="020B0604020202020204" pitchFamily="34" charset="0"/>
              </a:rPr>
              <a:t> влияет на показатели заболеваемости и оценки ЛЖВ; и не влияет на показатели KOS (знание статуса), VLS (подавление вирусной нагрузки) и АРТ у детей</a:t>
            </a:r>
          </a:p>
          <a:p>
            <a:r>
              <a:rPr lang="ru-RU" sz="1800" dirty="0">
                <a:solidFill>
                  <a:schemeClr val="tx1"/>
                </a:solidFill>
                <a:latin typeface="Arial" panose="020B0604020202020204" pitchFamily="34" charset="0"/>
                <a:cs typeface="Arial" panose="020B0604020202020204" pitchFamily="34" charset="0"/>
              </a:rPr>
              <a:t>Обзор каскадных результатов в Spectrum; если все в порядке</a:t>
            </a:r>
            <a:br>
              <a:rPr lang="ru-RU" sz="1800" dirty="0">
                <a:solidFill>
                  <a:schemeClr val="tx1"/>
                </a:solidFill>
                <a:latin typeface="Arial" panose="020B0604020202020204" pitchFamily="34" charset="0"/>
                <a:cs typeface="Arial" panose="020B0604020202020204" pitchFamily="34" charset="0"/>
              </a:rPr>
            </a:br>
            <a:r>
              <a:rPr lang="ru-RU" sz="1800" dirty="0">
                <a:solidFill>
                  <a:schemeClr val="tx1"/>
                </a:solidFill>
                <a:latin typeface="Arial" panose="020B0604020202020204" pitchFamily="34" charset="0"/>
                <a:cs typeface="Arial" panose="020B0604020202020204" pitchFamily="34" charset="0"/>
              </a:rPr>
              <a:t>(ЛЖВ ≥ Знание статуса ≥ АРТ ≥ Подавление вирусной нагрузки; все годы, мужчины, женщины и дети), экспорт в GAM</a:t>
            </a:r>
          </a:p>
        </p:txBody>
      </p:sp>
      <p:pic>
        <p:nvPicPr>
          <p:cNvPr id="10" name="Picture 9" descr="Calendar&#10;&#10;Description automatically generated">
            <a:extLst>
              <a:ext uri="{FF2B5EF4-FFF2-40B4-BE49-F238E27FC236}">
                <a16:creationId xmlns:a16="http://schemas.microsoft.com/office/drawing/2014/main" id="{F9F81948-E2EA-BE03-8830-922D02A11E43}"/>
              </a:ext>
            </a:extLst>
          </p:cNvPr>
          <p:cNvPicPr>
            <a:picLocks noChangeAspect="1"/>
          </p:cNvPicPr>
          <p:nvPr/>
        </p:nvPicPr>
        <p:blipFill rotWithShape="1">
          <a:blip r:embed="rId4"/>
          <a:srcRect l="1085" t="3876" r="33980" b="50001"/>
          <a:stretch/>
        </p:blipFill>
        <p:spPr>
          <a:xfrm>
            <a:off x="3125542" y="3326241"/>
            <a:ext cx="9066458" cy="3458481"/>
          </a:xfrm>
          <a:prstGeom prst="rect">
            <a:avLst/>
          </a:prstGeom>
        </p:spPr>
      </p:pic>
      <p:sp>
        <p:nvSpPr>
          <p:cNvPr id="3" name="Oval 2">
            <a:extLst>
              <a:ext uri="{FF2B5EF4-FFF2-40B4-BE49-F238E27FC236}">
                <a16:creationId xmlns:a16="http://schemas.microsoft.com/office/drawing/2014/main" id="{5016BCD3-1C9C-08FF-9D91-A94AD87E0057}"/>
              </a:ext>
            </a:extLst>
          </p:cNvPr>
          <p:cNvSpPr/>
          <p:nvPr/>
        </p:nvSpPr>
        <p:spPr>
          <a:xfrm>
            <a:off x="4469776" y="3040731"/>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9526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272046" y="181374"/>
            <a:ext cx="11647907" cy="1292225"/>
          </a:xfrm>
        </p:spPr>
        <p:txBody>
          <a:bodyPr>
            <a:noAutofit/>
          </a:bodyPr>
          <a:lstStyle/>
          <a:p>
            <a:r>
              <a:rPr lang="ru-RU" sz="3200" b="1" dirty="0">
                <a:solidFill>
                  <a:srgbClr val="0F33CB"/>
                </a:solidFill>
                <a:latin typeface="Arial" panose="020B0604020202020204" pitchFamily="34" charset="0"/>
                <a:cs typeface="Arial" panose="020B0604020202020204" pitchFamily="34" charset="0"/>
              </a:rPr>
              <a:t>Знание статуса: отчеты о случаях, зарегистрированных программой, или оценка, полученная с помощью CSAVR (или Shiny90, или модели ECDC)</a:t>
            </a:r>
          </a:p>
        </p:txBody>
      </p:sp>
      <p:pic>
        <p:nvPicPr>
          <p:cNvPr id="4" name="Picture 3" descr="Graphical user interface, application&#10;&#10;Description automatically generated">
            <a:extLst>
              <a:ext uri="{FF2B5EF4-FFF2-40B4-BE49-F238E27FC236}">
                <a16:creationId xmlns:a16="http://schemas.microsoft.com/office/drawing/2014/main" id="{902942AB-64D5-D53E-B702-87A241499E65}"/>
              </a:ext>
            </a:extLst>
          </p:cNvPr>
          <p:cNvPicPr>
            <a:picLocks noChangeAspect="1"/>
          </p:cNvPicPr>
          <p:nvPr/>
        </p:nvPicPr>
        <p:blipFill rotWithShape="1">
          <a:blip r:embed="rId3"/>
          <a:srcRect l="922" t="937" r="34473" b="68192"/>
          <a:stretch/>
        </p:blipFill>
        <p:spPr>
          <a:xfrm>
            <a:off x="142987" y="1901342"/>
            <a:ext cx="11906026" cy="3055316"/>
          </a:xfrm>
          <a:prstGeom prst="rect">
            <a:avLst/>
          </a:prstGeom>
        </p:spPr>
      </p:pic>
    </p:spTree>
    <p:extLst>
      <p:ext uri="{BB962C8B-B14F-4D97-AF65-F5344CB8AC3E}">
        <p14:creationId xmlns:p14="http://schemas.microsoft.com/office/powerpoint/2010/main" val="426990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272046" y="181374"/>
            <a:ext cx="11647907" cy="1292225"/>
          </a:xfrm>
        </p:spPr>
        <p:txBody>
          <a:bodyPr>
            <a:normAutofit/>
          </a:bodyPr>
          <a:lstStyle/>
          <a:p>
            <a:r>
              <a:rPr lang="ru-RU" b="1">
                <a:solidFill>
                  <a:srgbClr val="0F33CB"/>
                </a:solidFill>
                <a:latin typeface="Arial" panose="020B0604020202020204" pitchFamily="34" charset="0"/>
                <a:cs typeface="Arial" panose="020B0604020202020204" pitchFamily="34" charset="0"/>
              </a:rPr>
              <a:t>Знание статуса: </a:t>
            </a:r>
            <a:br>
              <a:rPr lang="ru-RU" b="1">
                <a:solidFill>
                  <a:srgbClr val="0F33CB"/>
                </a:solidFill>
                <a:latin typeface="Arial" panose="020B0604020202020204" pitchFamily="34" charset="0"/>
                <a:cs typeface="Arial" panose="020B0604020202020204" pitchFamily="34" charset="0"/>
              </a:rPr>
            </a:br>
            <a:r>
              <a:rPr lang="ru-RU" b="1">
                <a:solidFill>
                  <a:srgbClr val="0F33CB"/>
                </a:solidFill>
                <a:latin typeface="Arial" panose="020B0604020202020204" pitchFamily="34" charset="0"/>
                <a:cs typeface="Arial" panose="020B0604020202020204" pitchFamily="34" charset="0"/>
              </a:rPr>
              <a:t>данные программы, CSAVR или оставить пустым?</a:t>
            </a: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1795888554"/>
              </p:ext>
            </p:extLst>
          </p:nvPr>
        </p:nvGraphicFramePr>
        <p:xfrm>
          <a:off x="352218" y="1985888"/>
          <a:ext cx="11487562" cy="4602480"/>
        </p:xfrm>
        <a:graphic>
          <a:graphicData uri="http://schemas.openxmlformats.org/drawingml/2006/table">
            <a:tbl>
              <a:tblPr firstRow="1" bandRow="1">
                <a:tableStyleId>{5C22544A-7EE6-4342-B048-85BDC9FD1C3A}</a:tableStyleId>
              </a:tblPr>
              <a:tblGrid>
                <a:gridCol w="1203077">
                  <a:extLst>
                    <a:ext uri="{9D8B030D-6E8A-4147-A177-3AD203B41FA5}">
                      <a16:colId xmlns:a16="http://schemas.microsoft.com/office/drawing/2014/main" val="191684811"/>
                    </a:ext>
                  </a:extLst>
                </a:gridCol>
                <a:gridCol w="2771378">
                  <a:extLst>
                    <a:ext uri="{9D8B030D-6E8A-4147-A177-3AD203B41FA5}">
                      <a16:colId xmlns:a16="http://schemas.microsoft.com/office/drawing/2014/main" val="1315505541"/>
                    </a:ext>
                  </a:extLst>
                </a:gridCol>
                <a:gridCol w="3363320">
                  <a:extLst>
                    <a:ext uri="{9D8B030D-6E8A-4147-A177-3AD203B41FA5}">
                      <a16:colId xmlns:a16="http://schemas.microsoft.com/office/drawing/2014/main" val="1490213952"/>
                    </a:ext>
                  </a:extLst>
                </a:gridCol>
                <a:gridCol w="4149787">
                  <a:extLst>
                    <a:ext uri="{9D8B030D-6E8A-4147-A177-3AD203B41FA5}">
                      <a16:colId xmlns:a16="http://schemas.microsoft.com/office/drawing/2014/main" val="309204123"/>
                    </a:ext>
                  </a:extLst>
                </a:gridCol>
              </a:tblGrid>
              <a:tr h="0">
                <a:tc>
                  <a:txBody>
                    <a:bodyPr/>
                    <a:lstStyle/>
                    <a:p>
                      <a:r>
                        <a:rPr lang="ru-RU" sz="1600"/>
                        <a:t>Вариант</a:t>
                      </a:r>
                    </a:p>
                  </a:txBody>
                  <a:tcPr anchor="ctr"/>
                </a:tc>
                <a:tc>
                  <a:txBody>
                    <a:bodyPr/>
                    <a:lstStyle/>
                    <a:p>
                      <a:r>
                        <a:rPr lang="ru-RU" sz="1600" dirty="0"/>
                        <a:t>Определение и метод</a:t>
                      </a:r>
                    </a:p>
                  </a:txBody>
                  <a:tcPr anchor="ctr"/>
                </a:tc>
                <a:tc>
                  <a:txBody>
                    <a:bodyPr/>
                    <a:lstStyle/>
                    <a:p>
                      <a:r>
                        <a:rPr lang="ru-RU" sz="1600"/>
                        <a:t>Рекомендуется с:</a:t>
                      </a:r>
                    </a:p>
                  </a:txBody>
                  <a:tcPr anchor="ctr"/>
                </a:tc>
                <a:tc>
                  <a:txBody>
                    <a:bodyPr/>
                    <a:lstStyle/>
                    <a:p>
                      <a:r>
                        <a:rPr lang="ru-RU" sz="1600"/>
                        <a:t>Преимущества</a:t>
                      </a:r>
                    </a:p>
                  </a:txBody>
                  <a:tcPr anchor="ctr"/>
                </a:tc>
                <a:extLst>
                  <a:ext uri="{0D108BD9-81ED-4DB2-BD59-A6C34878D82A}">
                    <a16:rowId xmlns:a16="http://schemas.microsoft.com/office/drawing/2014/main" val="1391311330"/>
                  </a:ext>
                </a:extLst>
              </a:tr>
              <a:tr h="485136">
                <a:tc>
                  <a:txBody>
                    <a:bodyPr/>
                    <a:lstStyle/>
                    <a:p>
                      <a:r>
                        <a:rPr lang="ru-RU" sz="1600">
                          <a:solidFill>
                            <a:schemeClr val="tx1"/>
                          </a:solidFill>
                        </a:rPr>
                        <a:t>Данные программы</a:t>
                      </a:r>
                    </a:p>
                  </a:txBody>
                  <a:tcPr anchor="ctr"/>
                </a:tc>
                <a:tc>
                  <a:txBody>
                    <a:bodyPr/>
                    <a:lstStyle/>
                    <a:p>
                      <a:r>
                        <a:rPr lang="ru-RU" sz="1600">
                          <a:solidFill>
                            <a:schemeClr val="tx1"/>
                          </a:solidFill>
                        </a:rPr>
                        <a:t>Совокупные </a:t>
                      </a:r>
                      <a:r>
                        <a:rPr lang="ru-RU" sz="1600" b="1">
                          <a:solidFill>
                            <a:schemeClr val="tx1"/>
                          </a:solidFill>
                        </a:rPr>
                        <a:t>сообщения о случаях</a:t>
                      </a:r>
                      <a:r>
                        <a:rPr lang="ru-RU" sz="1600">
                          <a:solidFill>
                            <a:schemeClr val="tx1"/>
                          </a:solidFill>
                        </a:rPr>
                        <a:t> за вычетом смертей (по всем причинам) и эмиграции ЛЖВ</a:t>
                      </a:r>
                    </a:p>
                  </a:txBody>
                  <a:tcPr anchor="ctr"/>
                </a:tc>
                <a:tc>
                  <a:txBody>
                    <a:bodyPr/>
                    <a:lstStyle/>
                    <a:p>
                      <a:r>
                        <a:rPr lang="ru-RU" sz="1600">
                          <a:solidFill>
                            <a:schemeClr val="tx1"/>
                          </a:solidFill>
                        </a:rPr>
                        <a:t>Надежный надзор за случаями заболеваний, данные регистрации актов гражданского состояния (и, если важно, данные об эмиграции)</a:t>
                      </a:r>
                    </a:p>
                  </a:txBody>
                  <a:tcPr anchor="ctr"/>
                </a:tc>
                <a:tc>
                  <a:txBody>
                    <a:bodyPr/>
                    <a:lstStyle/>
                    <a:p>
                      <a:endParaRPr lang="en-CH" sz="1600">
                        <a:solidFill>
                          <a:schemeClr val="tx1"/>
                        </a:solidFill>
                      </a:endParaRPr>
                    </a:p>
                  </a:txBody>
                  <a:tcPr anchor="ctr"/>
                </a:tc>
                <a:extLst>
                  <a:ext uri="{0D108BD9-81ED-4DB2-BD59-A6C34878D82A}">
                    <a16:rowId xmlns:a16="http://schemas.microsoft.com/office/drawing/2014/main" val="2595363537"/>
                  </a:ext>
                </a:extLst>
              </a:tr>
              <a:tr h="413204">
                <a:tc>
                  <a:txBody>
                    <a:bodyPr/>
                    <a:lstStyle/>
                    <a:p>
                      <a:r>
                        <a:rPr lang="ru-RU" sz="1600" b="1">
                          <a:solidFill>
                            <a:schemeClr val="tx1"/>
                          </a:solidFill>
                        </a:rPr>
                        <a:t>Оценка CSAVR</a:t>
                      </a:r>
                    </a:p>
                  </a:txBody>
                  <a:tcPr anchor="ctr"/>
                </a:tc>
                <a:tc>
                  <a:txBody>
                    <a:bodyPr/>
                    <a:lstStyle/>
                    <a:p>
                      <a:r>
                        <a:rPr lang="ru-RU" sz="1600" b="0">
                          <a:solidFill>
                            <a:schemeClr val="tx1"/>
                          </a:solidFill>
                        </a:rPr>
                        <a:t>Из новых диагностированных случаев и оцененных CSAVR заболеваемости и смертности</a:t>
                      </a:r>
                    </a:p>
                  </a:txBody>
                  <a:tcPr anchor="ctr"/>
                </a:tc>
                <a:tc>
                  <a:txBody>
                    <a:bodyPr/>
                    <a:lstStyle/>
                    <a:p>
                      <a:r>
                        <a:rPr lang="ru-RU" sz="1600">
                          <a:solidFill>
                            <a:schemeClr val="tx1"/>
                          </a:solidFill>
                        </a:rPr>
                        <a:t>Достоверные данные о записях актов гражданского состояния и эпиднадзоре за случаями для CSAVR, но неполная информация о диагностированных ЛЖВ, которые умерли или эмигрировали</a:t>
                      </a:r>
                    </a:p>
                  </a:txBody>
                  <a:tcPr anchor="ctr"/>
                </a:tc>
                <a:tc>
                  <a:txBody>
                    <a:bodyPr/>
                    <a:lstStyle/>
                    <a:p>
                      <a:r>
                        <a:rPr lang="ru-RU" sz="1600">
                          <a:solidFill>
                            <a:schemeClr val="tx1"/>
                          </a:solidFill>
                        </a:rPr>
                        <a:t>За все годы </a:t>
                      </a:r>
                    </a:p>
                    <a:p>
                      <a:r>
                        <a:rPr lang="ru-RU" sz="1600" b="1">
                          <a:solidFill>
                            <a:schemeClr val="tx1"/>
                          </a:solidFill>
                        </a:rPr>
                        <a:t>Взрослые</a:t>
                      </a:r>
                      <a:r>
                        <a:rPr lang="ru-RU" sz="1600">
                          <a:solidFill>
                            <a:schemeClr val="tx1"/>
                          </a:solidFill>
                        </a:rPr>
                        <a:t> мужчины и женщины</a:t>
                      </a:r>
                    </a:p>
                    <a:p>
                      <a:r>
                        <a:rPr lang="ru-RU" sz="1600">
                          <a:solidFill>
                            <a:schemeClr val="tx1"/>
                          </a:solidFill>
                        </a:rPr>
                        <a:t>В соответствии с ЛЖВ и АРТ</a:t>
                      </a:r>
                    </a:p>
                    <a:p>
                      <a:r>
                        <a:rPr lang="ru-RU" sz="1600">
                          <a:solidFill>
                            <a:schemeClr val="tx1"/>
                          </a:solidFill>
                        </a:rPr>
                        <a:t>Стандартизированный метод</a:t>
                      </a:r>
                    </a:p>
                  </a:txBody>
                  <a:tcPr anchor="ctr"/>
                </a:tc>
                <a:extLst>
                  <a:ext uri="{0D108BD9-81ED-4DB2-BD59-A6C34878D82A}">
                    <a16:rowId xmlns:a16="http://schemas.microsoft.com/office/drawing/2014/main" val="4260520707"/>
                  </a:ext>
                </a:extLst>
              </a:tr>
              <a:tr h="222010">
                <a:tc>
                  <a:txBody>
                    <a:bodyPr/>
                    <a:lstStyle/>
                    <a:p>
                      <a:r>
                        <a:rPr lang="ru-RU" sz="1600">
                          <a:solidFill>
                            <a:schemeClr val="tx1"/>
                          </a:solidFill>
                        </a:rPr>
                        <a:t>Оставить пустым</a:t>
                      </a:r>
                    </a:p>
                  </a:txBody>
                  <a:tcPr anchor="ctr"/>
                </a:tc>
                <a:tc gridSpan="2">
                  <a:txBody>
                    <a:bodyPr/>
                    <a:lstStyle/>
                    <a:p>
                      <a:r>
                        <a:rPr lang="ru-RU" sz="1600">
                          <a:solidFill>
                            <a:schemeClr val="tx1"/>
                          </a:solidFill>
                        </a:rPr>
                        <a:t>Данные программы отсутствуют (за любой или все годы), </a:t>
                      </a:r>
                      <a:br>
                        <a:rPr lang="ru-RU" sz="1600">
                          <a:solidFill>
                            <a:schemeClr val="tx1"/>
                          </a:solidFill>
                        </a:rPr>
                      </a:br>
                      <a:r>
                        <a:rPr lang="ru-RU" sz="1600">
                          <a:solidFill>
                            <a:schemeClr val="tx1"/>
                          </a:solidFill>
                        </a:rPr>
                        <a:t>и оценка CSAVR является неопределенной</a:t>
                      </a:r>
                    </a:p>
                  </a:txBody>
                  <a:tcPr anchor="ctr"/>
                </a:tc>
                <a:tc hMerge="1">
                  <a:txBody>
                    <a:bodyPr/>
                    <a:lstStyle/>
                    <a:p>
                      <a:endParaRPr lang="en-CH">
                        <a:solidFill>
                          <a:schemeClr val="tx1"/>
                        </a:solidFill>
                      </a:endParaRPr>
                    </a:p>
                  </a:txBody>
                  <a:tcPr/>
                </a:tc>
                <a:tc>
                  <a:txBody>
                    <a:bodyPr/>
                    <a:lstStyle/>
                    <a:p>
                      <a:r>
                        <a:rPr lang="ru-RU" sz="1600">
                          <a:solidFill>
                            <a:schemeClr val="tx1"/>
                          </a:solidFill>
                        </a:rPr>
                        <a:t>Прозрачный </a:t>
                      </a:r>
                    </a:p>
                  </a:txBody>
                  <a:tcPr anchor="ctr"/>
                </a:tc>
                <a:extLst>
                  <a:ext uri="{0D108BD9-81ED-4DB2-BD59-A6C34878D82A}">
                    <a16:rowId xmlns:a16="http://schemas.microsoft.com/office/drawing/2014/main" val="1811039996"/>
                  </a:ext>
                </a:extLst>
              </a:tr>
              <a:tr h="222010">
                <a:tc>
                  <a:txBody>
                    <a:bodyPr/>
                    <a:lstStyle/>
                    <a:p>
                      <a:r>
                        <a:rPr lang="ru-RU" sz="1600" b="1">
                          <a:solidFill>
                            <a:schemeClr val="tx1"/>
                          </a:solidFill>
                        </a:rPr>
                        <a:t>Приравнять к числу «получающих АРТ»</a:t>
                      </a:r>
                    </a:p>
                  </a:txBody>
                  <a:tcPr anchor="ctr"/>
                </a:tc>
                <a:tc>
                  <a:txBody>
                    <a:bodyPr/>
                    <a:lstStyle/>
                    <a:p>
                      <a:endParaRPr lang="en-CH" sz="1600">
                        <a:solidFill>
                          <a:schemeClr val="tx1"/>
                        </a:solidFill>
                      </a:endParaRPr>
                    </a:p>
                  </a:txBody>
                  <a:tcPr anchor="ctr"/>
                </a:tc>
                <a:tc>
                  <a:txBody>
                    <a:bodyPr/>
                    <a:lstStyle/>
                    <a:p>
                      <a:r>
                        <a:rPr lang="ru-RU" sz="1600">
                          <a:solidFill>
                            <a:schemeClr val="tx1"/>
                          </a:solidFill>
                        </a:rPr>
                        <a:t>Для </a:t>
                      </a:r>
                      <a:r>
                        <a:rPr lang="ru-RU" sz="1600" b="1">
                          <a:solidFill>
                            <a:schemeClr val="tx1"/>
                          </a:solidFill>
                        </a:rPr>
                        <a:t>детей</a:t>
                      </a:r>
                      <a:r>
                        <a:rPr lang="ru-RU" sz="1600">
                          <a:solidFill>
                            <a:schemeClr val="tx1"/>
                          </a:solidFill>
                        </a:rPr>
                        <a:t> </a:t>
                      </a:r>
                      <a:br>
                        <a:rPr lang="ru-RU" sz="1600">
                          <a:solidFill>
                            <a:schemeClr val="tx1"/>
                          </a:solidFill>
                        </a:rPr>
                      </a:br>
                      <a:r>
                        <a:rPr lang="ru-RU" sz="1600">
                          <a:solidFill>
                            <a:schemeClr val="tx1"/>
                          </a:solidFill>
                        </a:rPr>
                        <a:t>(не оценивается CSAVR)</a:t>
                      </a:r>
                    </a:p>
                  </a:txBody>
                  <a:tcPr anchor="ctr"/>
                </a:tc>
                <a:tc>
                  <a:txBody>
                    <a:bodyPr/>
                    <a:lstStyle/>
                    <a:p>
                      <a:r>
                        <a:rPr lang="ru-RU" sz="1600" dirty="0">
                          <a:solidFill>
                            <a:schemeClr val="tx1"/>
                          </a:solidFill>
                        </a:rPr>
                        <a:t>Обеспечение согласованных итоговых показателей </a:t>
                      </a:r>
                      <a:br>
                        <a:rPr lang="ru-RU" sz="1600" dirty="0">
                          <a:solidFill>
                            <a:schemeClr val="tx1"/>
                          </a:solidFill>
                        </a:rPr>
                      </a:br>
                      <a:r>
                        <a:rPr lang="ru-RU" sz="1600" dirty="0">
                          <a:solidFill>
                            <a:schemeClr val="tx1"/>
                          </a:solidFill>
                        </a:rPr>
                        <a:t>для общего каскада (мужчины + женщины + дети)</a:t>
                      </a:r>
                    </a:p>
                  </a:txBody>
                  <a:tcPr anchor="ctr"/>
                </a:tc>
                <a:extLst>
                  <a:ext uri="{0D108BD9-81ED-4DB2-BD59-A6C34878D82A}">
                    <a16:rowId xmlns:a16="http://schemas.microsoft.com/office/drawing/2014/main" val="3282150779"/>
                  </a:ext>
                </a:extLst>
              </a:tr>
            </a:tbl>
          </a:graphicData>
        </a:graphic>
      </p:graphicFrame>
    </p:spTree>
    <p:extLst>
      <p:ext uri="{BB962C8B-B14F-4D97-AF65-F5344CB8AC3E}">
        <p14:creationId xmlns:p14="http://schemas.microsoft.com/office/powerpoint/2010/main" val="254424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431797" y="92075"/>
            <a:ext cx="11647907" cy="1292225"/>
          </a:xfrm>
        </p:spPr>
        <p:txBody>
          <a:bodyPr>
            <a:normAutofit/>
          </a:bodyPr>
          <a:lstStyle/>
          <a:p>
            <a:r>
              <a:rPr lang="ru-RU" b="1">
                <a:solidFill>
                  <a:srgbClr val="0F33CB"/>
                </a:solidFill>
                <a:latin typeface="Arial" panose="020B0604020202020204" pitchFamily="34" charset="0"/>
                <a:cs typeface="Arial" panose="020B0604020202020204" pitchFamily="34" charset="0"/>
              </a:rPr>
              <a:t>Знание статуса: импорт из CSAVR в AIM</a:t>
            </a:r>
          </a:p>
        </p:txBody>
      </p:sp>
      <p:graphicFrame>
        <p:nvGraphicFramePr>
          <p:cNvPr id="5" name="Table 7">
            <a:extLst>
              <a:ext uri="{FF2B5EF4-FFF2-40B4-BE49-F238E27FC236}">
                <a16:creationId xmlns:a16="http://schemas.microsoft.com/office/drawing/2014/main" id="{64A45E60-F3F1-4201-5D26-AFFECE7B1939}"/>
              </a:ext>
            </a:extLst>
          </p:cNvPr>
          <p:cNvGraphicFramePr>
            <a:graphicFrameLocks noGrp="1"/>
          </p:cNvGraphicFramePr>
          <p:nvPr>
            <p:extLst>
              <p:ext uri="{D42A27DB-BD31-4B8C-83A1-F6EECF244321}">
                <p14:modId xmlns:p14="http://schemas.microsoft.com/office/powerpoint/2010/main" val="233912633"/>
              </p:ext>
            </p:extLst>
          </p:nvPr>
        </p:nvGraphicFramePr>
        <p:xfrm>
          <a:off x="272046" y="1275347"/>
          <a:ext cx="11647908" cy="2926080"/>
        </p:xfrm>
        <a:graphic>
          <a:graphicData uri="http://schemas.openxmlformats.org/drawingml/2006/table">
            <a:tbl>
              <a:tblPr firstRow="1" bandRow="1">
                <a:tableStyleId>{5C22544A-7EE6-4342-B048-85BDC9FD1C3A}</a:tableStyleId>
              </a:tblPr>
              <a:tblGrid>
                <a:gridCol w="1219870">
                  <a:extLst>
                    <a:ext uri="{9D8B030D-6E8A-4147-A177-3AD203B41FA5}">
                      <a16:colId xmlns:a16="http://schemas.microsoft.com/office/drawing/2014/main" val="191684811"/>
                    </a:ext>
                  </a:extLst>
                </a:gridCol>
                <a:gridCol w="2610853">
                  <a:extLst>
                    <a:ext uri="{9D8B030D-6E8A-4147-A177-3AD203B41FA5}">
                      <a16:colId xmlns:a16="http://schemas.microsoft.com/office/drawing/2014/main" val="1315505541"/>
                    </a:ext>
                  </a:extLst>
                </a:gridCol>
                <a:gridCol w="3609474">
                  <a:extLst>
                    <a:ext uri="{9D8B030D-6E8A-4147-A177-3AD203B41FA5}">
                      <a16:colId xmlns:a16="http://schemas.microsoft.com/office/drawing/2014/main" val="4126073755"/>
                    </a:ext>
                  </a:extLst>
                </a:gridCol>
                <a:gridCol w="4207711">
                  <a:extLst>
                    <a:ext uri="{9D8B030D-6E8A-4147-A177-3AD203B41FA5}">
                      <a16:colId xmlns:a16="http://schemas.microsoft.com/office/drawing/2014/main" val="309204123"/>
                    </a:ext>
                  </a:extLst>
                </a:gridCol>
              </a:tblGrid>
              <a:tr h="0">
                <a:tc>
                  <a:txBody>
                    <a:bodyPr/>
                    <a:lstStyle/>
                    <a:p>
                      <a:r>
                        <a:rPr lang="ru-RU">
                          <a:latin typeface="Arial" panose="020B0604020202020204" pitchFamily="34" charset="0"/>
                          <a:cs typeface="Arial" panose="020B0604020202020204" pitchFamily="34" charset="0"/>
                        </a:rPr>
                        <a:t>Вариант</a:t>
                      </a:r>
                    </a:p>
                  </a:txBody>
                  <a:tcPr anchor="ctr"/>
                </a:tc>
                <a:tc>
                  <a:txBody>
                    <a:bodyPr/>
                    <a:lstStyle/>
                    <a:p>
                      <a:r>
                        <a:rPr lang="ru-RU">
                          <a:latin typeface="Arial" panose="020B0604020202020204" pitchFamily="34" charset="0"/>
                          <a:cs typeface="Arial" panose="020B0604020202020204" pitchFamily="34" charset="0"/>
                        </a:rPr>
                        <a:t>Определение и метод</a:t>
                      </a:r>
                    </a:p>
                  </a:txBody>
                  <a:tcPr anchor="ctr"/>
                </a:tc>
                <a:tc>
                  <a:txBody>
                    <a:bodyPr/>
                    <a:lstStyle/>
                    <a:p>
                      <a:r>
                        <a:rPr lang="ru-RU">
                          <a:latin typeface="Arial" panose="020B0604020202020204" pitchFamily="34" charset="0"/>
                          <a:cs typeface="Arial" panose="020B0604020202020204" pitchFamily="34" charset="0"/>
                        </a:rPr>
                        <a:t>Рекомендуется при:</a:t>
                      </a:r>
                    </a:p>
                  </a:txBody>
                  <a:tcPr anchor="ctr"/>
                </a:tc>
                <a:tc>
                  <a:txBody>
                    <a:bodyPr/>
                    <a:lstStyle/>
                    <a:p>
                      <a:r>
                        <a:rPr lang="ru-RU">
                          <a:latin typeface="Arial" panose="020B0604020202020204" pitchFamily="34" charset="0"/>
                          <a:cs typeface="Arial" panose="020B0604020202020204" pitchFamily="34" charset="0"/>
                        </a:rPr>
                        <a:t>Преимущества</a:t>
                      </a:r>
                    </a:p>
                  </a:txBody>
                  <a:tcPr anchor="ctr"/>
                </a:tc>
                <a:extLst>
                  <a:ext uri="{0D108BD9-81ED-4DB2-BD59-A6C34878D82A}">
                    <a16:rowId xmlns:a16="http://schemas.microsoft.com/office/drawing/2014/main" val="1391311330"/>
                  </a:ext>
                </a:extLst>
              </a:tr>
              <a:tr h="413204">
                <a:tc>
                  <a:txBody>
                    <a:bodyPr/>
                    <a:lstStyle/>
                    <a:p>
                      <a:r>
                        <a:rPr lang="ru-RU">
                          <a:latin typeface="Arial" panose="020B0604020202020204" pitchFamily="34" charset="0"/>
                          <a:cs typeface="Arial" panose="020B0604020202020204" pitchFamily="34" charset="0"/>
                        </a:rPr>
                        <a:t>Оценка CSAVR</a:t>
                      </a:r>
                    </a:p>
                  </a:txBody>
                  <a:tcPr anchor="ctr"/>
                </a:tc>
                <a:tc>
                  <a:txBody>
                    <a:bodyPr/>
                    <a:lstStyle/>
                    <a:p>
                      <a:r>
                        <a:rPr lang="ru-RU" b="0">
                          <a:latin typeface="Arial" panose="020B0604020202020204" pitchFamily="34" charset="0"/>
                          <a:cs typeface="Arial" panose="020B0604020202020204" pitchFamily="34" charset="0"/>
                        </a:rPr>
                        <a:t>Из новых диагностированных случаев и оцененных CSAVR заболеваемости и смертности</a:t>
                      </a:r>
                    </a:p>
                  </a:txBody>
                  <a:tcPr anchor="ctr"/>
                </a:tc>
                <a:tc>
                  <a:txBody>
                    <a:bodyPr/>
                    <a:lstStyle/>
                    <a:p>
                      <a:r>
                        <a:rPr lang="ru-RU" sz="1800" b="0">
                          <a:solidFill>
                            <a:schemeClr val="dk1"/>
                          </a:solidFill>
                          <a:latin typeface="Arial" panose="020B0604020202020204" pitchFamily="34" charset="0"/>
                          <a:ea typeface="+mn-ea"/>
                          <a:cs typeface="Arial" panose="020B0604020202020204" pitchFamily="34" charset="0"/>
                        </a:rPr>
                        <a:t>Достоверные данные о записях актов гражданского состояния и эпиднадзоре за случаями для CSAVR, но неполная информация о диагностированных ЛЖВ, которые умерли или эмигрировали</a:t>
                      </a:r>
                    </a:p>
                  </a:txBody>
                  <a:tcPr anchor="ctr"/>
                </a:tc>
                <a:tc>
                  <a:txBody>
                    <a:bodyPr/>
                    <a:lstStyle/>
                    <a:p>
                      <a:r>
                        <a:rPr lang="ru-RU">
                          <a:solidFill>
                            <a:schemeClr val="tx1"/>
                          </a:solidFill>
                          <a:latin typeface="Arial" panose="020B0604020202020204" pitchFamily="34" charset="0"/>
                          <a:cs typeface="Arial" panose="020B0604020202020204" pitchFamily="34" charset="0"/>
                        </a:rPr>
                        <a:t>За все годы (до 2022 г.)</a:t>
                      </a:r>
                    </a:p>
                    <a:p>
                      <a:r>
                        <a:rPr lang="ru-RU">
                          <a:solidFill>
                            <a:schemeClr val="tx1"/>
                          </a:solidFill>
                          <a:latin typeface="Arial" panose="020B0604020202020204" pitchFamily="34" charset="0"/>
                          <a:cs typeface="Arial" panose="020B0604020202020204" pitchFamily="34" charset="0"/>
                        </a:rPr>
                        <a:t>Взрослые мужчины и женщины</a:t>
                      </a:r>
                    </a:p>
                    <a:p>
                      <a:r>
                        <a:rPr lang="ru-RU">
                          <a:solidFill>
                            <a:schemeClr val="tx1"/>
                          </a:solidFill>
                          <a:latin typeface="Arial" panose="020B0604020202020204" pitchFamily="34" charset="0"/>
                          <a:cs typeface="Arial" panose="020B0604020202020204" pitchFamily="34" charset="0"/>
                        </a:rPr>
                        <a:t>На 100 % соответствует количеству ЛЖВ и АРТ.</a:t>
                      </a:r>
                    </a:p>
                    <a:p>
                      <a:r>
                        <a:rPr lang="ru-RU">
                          <a:solidFill>
                            <a:schemeClr val="tx1"/>
                          </a:solidFill>
                          <a:latin typeface="Arial" panose="020B0604020202020204" pitchFamily="34" charset="0"/>
                          <a:cs typeface="Arial" panose="020B0604020202020204" pitchFamily="34" charset="0"/>
                        </a:rPr>
                        <a:t>Стандартизированный метод</a:t>
                      </a:r>
                    </a:p>
                  </a:txBody>
                  <a:tcPr anchor="ctr"/>
                </a:tc>
                <a:extLst>
                  <a:ext uri="{0D108BD9-81ED-4DB2-BD59-A6C34878D82A}">
                    <a16:rowId xmlns:a16="http://schemas.microsoft.com/office/drawing/2014/main" val="4260520707"/>
                  </a:ext>
                </a:extLst>
              </a:tr>
            </a:tbl>
          </a:graphicData>
        </a:graphic>
      </p:graphicFrame>
      <p:sp>
        <p:nvSpPr>
          <p:cNvPr id="8" name="TextBox 7">
            <a:extLst>
              <a:ext uri="{FF2B5EF4-FFF2-40B4-BE49-F238E27FC236}">
                <a16:creationId xmlns:a16="http://schemas.microsoft.com/office/drawing/2014/main" id="{B356761F-34F0-20D5-7CCE-A403CCC1CCB3}"/>
              </a:ext>
            </a:extLst>
          </p:cNvPr>
          <p:cNvSpPr txBox="1"/>
          <p:nvPr/>
        </p:nvSpPr>
        <p:spPr>
          <a:xfrm>
            <a:off x="272046" y="4459268"/>
            <a:ext cx="11647907" cy="2246769"/>
          </a:xfrm>
          <a:prstGeom prst="rect">
            <a:avLst/>
          </a:prstGeom>
          <a:noFill/>
        </p:spPr>
        <p:txBody>
          <a:bodyPr wrap="square">
            <a:spAutoFit/>
          </a:bodyPr>
          <a:lstStyle/>
          <a:p>
            <a:r>
              <a:rPr lang="ru-RU" sz="1400" b="1" dirty="0">
                <a:latin typeface="Arial" panose="020B0604020202020204" pitchFamily="34" charset="0"/>
                <a:cs typeface="Arial" panose="020B0604020202020204" pitchFamily="34" charset="0"/>
              </a:rPr>
              <a:t>Повторно загружайте</a:t>
            </a:r>
            <a:r>
              <a:rPr lang="ru-RU" sz="1400" dirty="0">
                <a:latin typeface="Arial" panose="020B0604020202020204" pitchFamily="34" charset="0"/>
                <a:cs typeface="Arial" panose="020B0604020202020204" pitchFamily="34" charset="0"/>
              </a:rPr>
              <a:t> данные из CSAVR в AIM &gt; «Статистика программы» каждый раз, когда ваша оценка заболеваемости (или IRR по полу) меняется!</a:t>
            </a:r>
            <a:br>
              <a:rPr lang="ru-RU" sz="1400" dirty="0">
                <a:latin typeface="Arial" panose="020B0604020202020204" pitchFamily="34" charset="0"/>
                <a:cs typeface="Arial" panose="020B0604020202020204" pitchFamily="34" charset="0"/>
              </a:rPr>
            </a:br>
            <a:endParaRPr lang="ru-RU" sz="1400" dirty="0">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r>
              <a:rPr lang="ru-RU" sz="1400" dirty="0">
                <a:solidFill>
                  <a:schemeClr val="tx1"/>
                </a:solidFill>
                <a:latin typeface="Arial" panose="020B0604020202020204" pitchFamily="34" charset="0"/>
                <a:cs typeface="Arial" panose="020B0604020202020204" pitchFamily="34" charset="0"/>
              </a:rPr>
              <a:t>Для </a:t>
            </a:r>
            <a:r>
              <a:rPr lang="ru-RU" sz="1400" b="1" dirty="0">
                <a:solidFill>
                  <a:schemeClr val="tx1"/>
                </a:solidFill>
                <a:latin typeface="Arial" panose="020B0604020202020204" pitchFamily="34" charset="0"/>
                <a:cs typeface="Arial" panose="020B0604020202020204" pitchFamily="34" charset="0"/>
              </a:rPr>
              <a:t>публикации оценки уровня знания статуса (у взрослых) на основе CSAVR</a:t>
            </a:r>
            <a:r>
              <a:rPr lang="ru-RU" sz="1400" dirty="0">
                <a:solidFill>
                  <a:schemeClr val="tx1"/>
                </a:solidFill>
                <a:latin typeface="Arial" panose="020B0604020202020204" pitchFamily="34" charset="0"/>
                <a:cs typeface="Arial" panose="020B0604020202020204" pitchFamily="34" charset="0"/>
              </a:rPr>
              <a:t> на веб-сайте </a:t>
            </a:r>
            <a:r>
              <a:rPr lang="ru-RU" sz="1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https://aidsinfo.unaids.org/</a:t>
            </a:r>
            <a:r>
              <a:rPr lang="ru-RU" sz="1400" dirty="0">
                <a:latin typeface="Arial" panose="020B0604020202020204" pitchFamily="34" charset="0"/>
                <a:cs typeface="Arial" panose="020B0604020202020204" pitchFamily="34" charset="0"/>
              </a:rPr>
              <a:t> </a:t>
            </a:r>
            <a:br>
              <a:rPr lang="ru-RU" sz="1400" dirty="0">
                <a:latin typeface="Arial" panose="020B0604020202020204" pitchFamily="34" charset="0"/>
                <a:cs typeface="Arial" panose="020B0604020202020204" pitchFamily="34" charset="0"/>
              </a:rPr>
            </a:br>
            <a:r>
              <a:rPr lang="ru-RU" sz="1400" dirty="0">
                <a:solidFill>
                  <a:schemeClr val="tx1"/>
                </a:solidFill>
                <a:latin typeface="Arial" panose="020B0604020202020204" pitchFamily="34" charset="0"/>
                <a:cs typeface="Arial" panose="020B0604020202020204" pitchFamily="34" charset="0"/>
              </a:rPr>
              <a:t>ЮНЭЙДС требует, чтобы оценка CSAVR была основана на указанных далее пунктах.</a:t>
            </a:r>
            <a:br>
              <a:rPr lang="ru-RU" sz="1400" dirty="0">
                <a:solidFill>
                  <a:schemeClr val="tx1"/>
                </a:solidFill>
                <a:latin typeface="Arial" panose="020B0604020202020204" pitchFamily="34" charset="0"/>
                <a:cs typeface="Arial" panose="020B0604020202020204" pitchFamily="34" charset="0"/>
              </a:rPr>
            </a:br>
            <a:endParaRPr lang="ru-RU"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a:solidFill>
                  <a:schemeClr val="tx1"/>
                </a:solidFill>
                <a:latin typeface="Arial" panose="020B0604020202020204" pitchFamily="34" charset="0"/>
                <a:cs typeface="Arial" panose="020B0604020202020204" pitchFamily="34" charset="0"/>
              </a:rPr>
              <a:t>По крайней мере </a:t>
            </a:r>
            <a:r>
              <a:rPr lang="ru-RU" sz="1400" b="1" dirty="0">
                <a:solidFill>
                  <a:schemeClr val="tx1"/>
                </a:solidFill>
                <a:latin typeface="Arial" panose="020B0604020202020204" pitchFamily="34" charset="0"/>
                <a:cs typeface="Arial" panose="020B0604020202020204" pitchFamily="34" charset="0"/>
              </a:rPr>
              <a:t>1 точка данных о смертях за период ≥ 2019</a:t>
            </a:r>
            <a:r>
              <a:rPr lang="ru-RU" sz="1400" dirty="0">
                <a:solidFill>
                  <a:schemeClr val="tx1"/>
                </a:solidFill>
                <a:latin typeface="Arial" panose="020B0604020202020204" pitchFamily="34" charset="0"/>
                <a:cs typeface="Arial" panose="020B0604020202020204" pitchFamily="34" charset="0"/>
              </a:rPr>
              <a:t> года, т. е: 2019, 2020, 2021</a:t>
            </a:r>
            <a:r>
              <a:rPr lang="ru-RU" sz="1400" dirty="0">
                <a:latin typeface="Arial" panose="020B0604020202020204" pitchFamily="34" charset="0"/>
                <a:cs typeface="Arial" panose="020B0604020202020204" pitchFamily="34" charset="0"/>
              </a:rPr>
              <a:t> или </a:t>
            </a:r>
            <a:r>
              <a:rPr lang="ru-RU" sz="1400" dirty="0">
                <a:solidFill>
                  <a:schemeClr val="tx1"/>
                </a:solidFill>
                <a:latin typeface="Arial" panose="020B0604020202020204" pitchFamily="34" charset="0"/>
                <a:cs typeface="Arial" panose="020B0604020202020204" pitchFamily="34" charset="0"/>
              </a:rPr>
              <a:t>2022 г.</a:t>
            </a:r>
          </a:p>
          <a:p>
            <a:pPr marL="285750" indent="-285750">
              <a:buFont typeface="Arial" panose="020B0604020202020204" pitchFamily="34" charset="0"/>
              <a:buChar char="•"/>
            </a:pPr>
            <a:r>
              <a:rPr lang="ru-RU" sz="1400" i="1" dirty="0">
                <a:solidFill>
                  <a:schemeClr val="tx1"/>
                </a:solidFill>
                <a:latin typeface="Arial" panose="020B0604020202020204" pitchFamily="34" charset="0"/>
                <a:cs typeface="Arial" panose="020B0604020202020204" pitchFamily="34" charset="0"/>
              </a:rPr>
              <a:t>и</a:t>
            </a:r>
            <a:r>
              <a:rPr lang="ru-RU" sz="1400" dirty="0">
                <a:solidFill>
                  <a:schemeClr val="tx1"/>
                </a:solidFill>
                <a:latin typeface="Arial" panose="020B0604020202020204" pitchFamily="34" charset="0"/>
                <a:cs typeface="Arial" panose="020B0604020202020204" pitchFamily="34" charset="0"/>
              </a:rPr>
              <a:t> запись о </a:t>
            </a:r>
            <a:r>
              <a:rPr lang="ru-RU" sz="1400" b="1" dirty="0">
                <a:solidFill>
                  <a:schemeClr val="tx1"/>
                </a:solidFill>
                <a:latin typeface="Arial" panose="020B0604020202020204" pitchFamily="34" charset="0"/>
                <a:cs typeface="Arial" panose="020B0604020202020204" pitchFamily="34" charset="0"/>
              </a:rPr>
              <a:t>новых диагностированных случаях в 2019 г.</a:t>
            </a:r>
            <a:r>
              <a:rPr lang="ru-RU" sz="1400" dirty="0">
                <a:solidFill>
                  <a:schemeClr val="tx1"/>
                </a:solidFill>
                <a:latin typeface="Arial" panose="020B0604020202020204" pitchFamily="34" charset="0"/>
                <a:cs typeface="Arial" panose="020B0604020202020204" pitchFamily="34" charset="0"/>
              </a:rPr>
              <a:t>, за год до перебоев в обслуживании, связанных с COVID</a:t>
            </a:r>
          </a:p>
          <a:p>
            <a:endParaRPr lang="en-US" sz="1400" dirty="0"/>
          </a:p>
        </p:txBody>
      </p:sp>
    </p:spTree>
    <p:extLst>
      <p:ext uri="{BB962C8B-B14F-4D97-AF65-F5344CB8AC3E}">
        <p14:creationId xmlns:p14="http://schemas.microsoft.com/office/powerpoint/2010/main" val="412961306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1DC686-11C3-44D5-B909-B1E1A50E3D7D}">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B5B80E-5266-4E5E-8844-31FC27D1D27B}">
  <ds:schemaRefs>
    <ds:schemaRef ds:uri="http://schemas.microsoft.com/sharepoint/v3/contenttype/forms"/>
  </ds:schemaRefs>
</ds:datastoreItem>
</file>

<file path=customXml/itemProps3.xml><?xml version="1.0" encoding="utf-8"?>
<ds:datastoreItem xmlns:ds="http://schemas.openxmlformats.org/officeDocument/2006/customXml" ds:itemID="{6C3348D8-5DCF-4FC6-BCAF-DC16A5F324AE}">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TM03457475[[fn=Frame]]</Template>
  <TotalTime>4</TotalTime>
  <Words>2725</Words>
  <Application>Microsoft Office PowerPoint</Application>
  <PresentationFormat>Widescreen</PresentationFormat>
  <Paragraphs>155</Paragraphs>
  <Slides>12</Slides>
  <Notes>11</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Frame</vt:lpstr>
      <vt:lpstr>Оценка каскада тестирования и лечения ВИЧ и прогресс в достижении  целевых показателей 95-95-95</vt:lpstr>
      <vt:lpstr>Цели презентации</vt:lpstr>
      <vt:lpstr>Что такое каскад тестирования и лечения ВИЧ  и целевые показатели 95-95-95? </vt:lpstr>
      <vt:lpstr>В чем разница между показателями 95-95-95 и показателями каскада?</vt:lpstr>
      <vt:lpstr>95-95-95 и каскад тестирования и лечения ВИЧ: Пример</vt:lpstr>
      <vt:lpstr>Методы измерения и оценки</vt:lpstr>
      <vt:lpstr>Знание статуса: отчеты о случаях, зарегистрированных программой, или оценка, полученная с помощью CSAVR (или Shiny90, или модели ECDC)</vt:lpstr>
      <vt:lpstr>Знание статуса:  данные программы, CSAVR или оставить пустым?</vt:lpstr>
      <vt:lpstr>Знание статуса: импорт из CSAVR в AIM</vt:lpstr>
      <vt:lpstr>PowerPoint Presentation</vt:lpstr>
      <vt:lpstr>Результаты каскада: анализ качества данных  и их интерпретация (I)</vt:lpstr>
      <vt:lpstr>Каскад: анализ качества данных и их интерпретация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YAKUSIK, Anna</cp:lastModifiedBy>
  <cp:revision>13</cp:revision>
  <cp:lastPrinted>2021-11-24T09:18:03Z</cp:lastPrinted>
  <dcterms:created xsi:type="dcterms:W3CDTF">2020-10-27T09:55:01Z</dcterms:created>
  <dcterms:modified xsi:type="dcterms:W3CDTF">2023-05-02T08:23:51Z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